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9" r:id="rId4"/>
    <p:sldId id="268" r:id="rId5"/>
    <p:sldId id="260" r:id="rId6"/>
    <p:sldId id="261" r:id="rId7"/>
    <p:sldId id="262" r:id="rId8"/>
    <p:sldId id="263" r:id="rId9"/>
    <p:sldId id="264" r:id="rId10"/>
    <p:sldId id="265" r:id="rId11"/>
    <p:sldId id="266" r:id="rId12"/>
    <p:sldId id="267"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BD7507-5F2F-4FDD-989E-1BE034981B7B}" v="475" dt="2025-10-15T15:47:32.2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8" d="100"/>
          <a:sy n="88" d="100"/>
        </p:scale>
        <p:origin x="80" y="42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y Wellman" userId="9147846aa9118a59" providerId="LiveId" clId="{826F07CF-9405-4F2F-9180-62DE7AE18D42}"/>
    <pc:docChg chg="undo custSel delSld modSld">
      <pc:chgData name="July Wellman" userId="9147846aa9118a59" providerId="LiveId" clId="{826F07CF-9405-4F2F-9180-62DE7AE18D42}" dt="2025-10-15T15:47:56.120" v="1016" actId="1076"/>
      <pc:docMkLst>
        <pc:docMk/>
      </pc:docMkLst>
      <pc:sldChg chg="addSp delSp modSp mod modTransition delAnim modAnim">
        <pc:chgData name="July Wellman" userId="9147846aa9118a59" providerId="LiveId" clId="{826F07CF-9405-4F2F-9180-62DE7AE18D42}" dt="2025-10-15T15:42:19.771" v="1014"/>
        <pc:sldMkLst>
          <pc:docMk/>
          <pc:sldMk cId="0" sldId="256"/>
        </pc:sldMkLst>
        <pc:spChg chg="mod">
          <ac:chgData name="July Wellman" userId="9147846aa9118a59" providerId="LiveId" clId="{826F07CF-9405-4F2F-9180-62DE7AE18D42}" dt="2025-10-15T13:33:26.648" v="83" actId="1076"/>
          <ac:spMkLst>
            <pc:docMk/>
            <pc:sldMk cId="0" sldId="256"/>
            <ac:spMk id="2" creationId="{00000000-0000-0000-0000-000000000000}"/>
          </ac:spMkLst>
        </pc:spChg>
        <pc:spChg chg="mod">
          <ac:chgData name="July Wellman" userId="9147846aa9118a59" providerId="LiveId" clId="{826F07CF-9405-4F2F-9180-62DE7AE18D42}" dt="2025-10-15T13:33:40.191" v="87" actId="20577"/>
          <ac:spMkLst>
            <pc:docMk/>
            <pc:sldMk cId="0" sldId="256"/>
            <ac:spMk id="3" creationId="{00000000-0000-0000-0000-000000000000}"/>
          </ac:spMkLst>
        </pc:spChg>
        <pc:picChg chg="add del mod">
          <ac:chgData name="July Wellman" userId="9147846aa9118a59" providerId="LiveId" clId="{826F07CF-9405-4F2F-9180-62DE7AE18D42}" dt="2025-10-15T14:16:42.507" v="138"/>
          <ac:picMkLst>
            <pc:docMk/>
            <pc:sldMk cId="0" sldId="256"/>
            <ac:picMk id="8" creationId="{3675A21C-AD50-AFA6-3FD9-EC405BC84F8F}"/>
          </ac:picMkLst>
        </pc:picChg>
        <pc:picChg chg="add del mod ord">
          <ac:chgData name="July Wellman" userId="9147846aa9118a59" providerId="LiveId" clId="{826F07CF-9405-4F2F-9180-62DE7AE18D42}" dt="2025-10-15T14:17:07.071" v="139"/>
          <ac:picMkLst>
            <pc:docMk/>
            <pc:sldMk cId="0" sldId="256"/>
            <ac:picMk id="17" creationId="{FA0BDEB3-2F82-8040-DF0C-852ABEA05FC8}"/>
          </ac:picMkLst>
        </pc:picChg>
        <pc:picChg chg="add del mod">
          <ac:chgData name="July Wellman" userId="9147846aa9118a59" providerId="LiveId" clId="{826F07CF-9405-4F2F-9180-62DE7AE18D42}" dt="2025-10-15T14:17:49.379" v="141"/>
          <ac:picMkLst>
            <pc:docMk/>
            <pc:sldMk cId="0" sldId="256"/>
            <ac:picMk id="18" creationId="{C3346B4C-EC12-4B6E-3B5E-EC0E8FEA1A25}"/>
          </ac:picMkLst>
        </pc:picChg>
        <pc:picChg chg="add del mod ord">
          <ac:chgData name="July Wellman" userId="9147846aa9118a59" providerId="LiveId" clId="{826F07CF-9405-4F2F-9180-62DE7AE18D42}" dt="2025-10-15T14:18:30.078" v="142"/>
          <ac:picMkLst>
            <pc:docMk/>
            <pc:sldMk cId="0" sldId="256"/>
            <ac:picMk id="28" creationId="{26E13AF6-E58B-DD86-2FC4-EB5E69D58BED}"/>
          </ac:picMkLst>
        </pc:picChg>
        <pc:picChg chg="add del mod">
          <ac:chgData name="July Wellman" userId="9147846aa9118a59" providerId="LiveId" clId="{826F07CF-9405-4F2F-9180-62DE7AE18D42}" dt="2025-10-15T14:21:49.432" v="151"/>
          <ac:picMkLst>
            <pc:docMk/>
            <pc:sldMk cId="0" sldId="256"/>
            <ac:picMk id="29" creationId="{287B0709-D8A6-040D-C947-C1AADE84502B}"/>
          </ac:picMkLst>
        </pc:picChg>
        <pc:picChg chg="add del mod ord">
          <ac:chgData name="July Wellman" userId="9147846aa9118a59" providerId="LiveId" clId="{826F07CF-9405-4F2F-9180-62DE7AE18D42}" dt="2025-10-15T14:25:57.400" v="152"/>
          <ac:picMkLst>
            <pc:docMk/>
            <pc:sldMk cId="0" sldId="256"/>
            <ac:picMk id="34" creationId="{84BDD97C-BFE6-858A-2862-867F5D734A3C}"/>
          </ac:picMkLst>
        </pc:picChg>
        <pc:picChg chg="add del mod">
          <ac:chgData name="July Wellman" userId="9147846aa9118a59" providerId="LiveId" clId="{826F07CF-9405-4F2F-9180-62DE7AE18D42}" dt="2025-10-15T15:38:19.121" v="991"/>
          <ac:picMkLst>
            <pc:docMk/>
            <pc:sldMk cId="0" sldId="256"/>
            <ac:picMk id="35" creationId="{BDC76DC1-4C07-A63D-8008-29E882F838C3}"/>
          </ac:picMkLst>
        </pc:picChg>
        <pc:picChg chg="add del mod ord">
          <ac:chgData name="July Wellman" userId="9147846aa9118a59" providerId="LiveId" clId="{826F07CF-9405-4F2F-9180-62DE7AE18D42}" dt="2025-10-15T15:38:43.926" v="992"/>
          <ac:picMkLst>
            <pc:docMk/>
            <pc:sldMk cId="0" sldId="256"/>
            <ac:picMk id="49" creationId="{D6E354C0-B3E8-32C7-3675-F9F5DFB92BBD}"/>
          </ac:picMkLst>
        </pc:picChg>
        <pc:picChg chg="add del mod">
          <ac:chgData name="July Wellman" userId="9147846aa9118a59" providerId="LiveId" clId="{826F07CF-9405-4F2F-9180-62DE7AE18D42}" dt="2025-10-15T15:39:55.304" v="999" actId="478"/>
          <ac:picMkLst>
            <pc:docMk/>
            <pc:sldMk cId="0" sldId="256"/>
            <ac:picMk id="50" creationId="{76EEFEC4-5571-4525-7938-6AFAA9C48DEC}"/>
          </ac:picMkLst>
        </pc:picChg>
        <pc:picChg chg="add del mod">
          <ac:chgData name="July Wellman" userId="9147846aa9118a59" providerId="LiveId" clId="{826F07CF-9405-4F2F-9180-62DE7AE18D42}" dt="2025-10-15T15:40:31.208" v="1002"/>
          <ac:picMkLst>
            <pc:docMk/>
            <pc:sldMk cId="0" sldId="256"/>
            <ac:picMk id="55" creationId="{AEBDAF34-A652-96C3-D2D4-D17D1E73278E}"/>
          </ac:picMkLst>
        </pc:picChg>
        <pc:picChg chg="add mod">
          <ac:chgData name="July Wellman" userId="9147846aa9118a59" providerId="LiveId" clId="{826F07CF-9405-4F2F-9180-62DE7AE18D42}" dt="2025-10-15T15:40:31.208" v="1002"/>
          <ac:picMkLst>
            <pc:docMk/>
            <pc:sldMk cId="0" sldId="256"/>
            <ac:picMk id="56" creationId="{EE527A0F-77FF-0881-6CF5-7208D070786A}"/>
          </ac:picMkLst>
        </pc:picChg>
      </pc:sldChg>
      <pc:sldChg chg="addSp delSp modSp mod modTransition modAnim">
        <pc:chgData name="July Wellman" userId="9147846aa9118a59" providerId="LiveId" clId="{826F07CF-9405-4F2F-9180-62DE7AE18D42}" dt="2025-10-15T14:41:13.699" v="195"/>
        <pc:sldMkLst>
          <pc:docMk/>
          <pc:sldMk cId="0" sldId="257"/>
        </pc:sldMkLst>
        <pc:picChg chg="add del mod">
          <ac:chgData name="July Wellman" userId="9147846aa9118a59" providerId="LiveId" clId="{826F07CF-9405-4F2F-9180-62DE7AE18D42}" dt="2025-10-15T14:19:24.609" v="144"/>
          <ac:picMkLst>
            <pc:docMk/>
            <pc:sldMk cId="0" sldId="257"/>
            <ac:picMk id="15" creationId="{C0820F7B-1487-84CB-8E22-F006612B9681}"/>
          </ac:picMkLst>
        </pc:picChg>
        <pc:picChg chg="add del mod ord">
          <ac:chgData name="July Wellman" userId="9147846aa9118a59" providerId="LiveId" clId="{826F07CF-9405-4F2F-9180-62DE7AE18D42}" dt="2025-10-15T14:19:46.299" v="145"/>
          <ac:picMkLst>
            <pc:docMk/>
            <pc:sldMk cId="0" sldId="257"/>
            <ac:picMk id="23" creationId="{69DBD931-8D18-1DB9-94DE-0E1951782DD3}"/>
          </ac:picMkLst>
        </pc:picChg>
        <pc:picChg chg="add del mod">
          <ac:chgData name="July Wellman" userId="9147846aa9118a59" providerId="LiveId" clId="{826F07CF-9405-4F2F-9180-62DE7AE18D42}" dt="2025-10-15T14:20:14.415" v="147"/>
          <ac:picMkLst>
            <pc:docMk/>
            <pc:sldMk cId="0" sldId="257"/>
            <ac:picMk id="24" creationId="{1F0BBD8C-3F13-AFB2-B9B6-48B6C51FD607}"/>
          </ac:picMkLst>
        </pc:picChg>
        <pc:picChg chg="add del mod ord">
          <ac:chgData name="July Wellman" userId="9147846aa9118a59" providerId="LiveId" clId="{826F07CF-9405-4F2F-9180-62DE7AE18D42}" dt="2025-10-15T14:20:36.932" v="148"/>
          <ac:picMkLst>
            <pc:docMk/>
            <pc:sldMk cId="0" sldId="257"/>
            <ac:picMk id="29" creationId="{60037970-3DF5-7A1C-B813-91461C5B05A3}"/>
          </ac:picMkLst>
        </pc:picChg>
        <pc:picChg chg="add del mod">
          <ac:chgData name="July Wellman" userId="9147846aa9118a59" providerId="LiveId" clId="{826F07CF-9405-4F2F-9180-62DE7AE18D42}" dt="2025-10-15T14:21:49.432" v="151"/>
          <ac:picMkLst>
            <pc:docMk/>
            <pc:sldMk cId="0" sldId="257"/>
            <ac:picMk id="30" creationId="{027B55AA-FE70-E2AD-E00A-CFEFC8FCDCFF}"/>
          </ac:picMkLst>
        </pc:picChg>
        <pc:picChg chg="add del mod ord">
          <ac:chgData name="July Wellman" userId="9147846aa9118a59" providerId="LiveId" clId="{826F07CF-9405-4F2F-9180-62DE7AE18D42}" dt="2025-10-15T14:25:57.400" v="152"/>
          <ac:picMkLst>
            <pc:docMk/>
            <pc:sldMk cId="0" sldId="257"/>
            <ac:picMk id="35" creationId="{52D04895-ECE2-E960-A841-A752AD6C6C83}"/>
          </ac:picMkLst>
        </pc:picChg>
        <pc:picChg chg="add mod">
          <ac:chgData name="July Wellman" userId="9147846aa9118a59" providerId="LiveId" clId="{826F07CF-9405-4F2F-9180-62DE7AE18D42}" dt="2025-10-15T14:25:57.400" v="152"/>
          <ac:picMkLst>
            <pc:docMk/>
            <pc:sldMk cId="0" sldId="257"/>
            <ac:picMk id="36" creationId="{9BD8515B-9A99-85AA-C441-CC98AC6D46F6}"/>
          </ac:picMkLst>
        </pc:picChg>
      </pc:sldChg>
      <pc:sldChg chg="addSp delSp modSp mod modTransition addAnim delAnim modAnim">
        <pc:chgData name="July Wellman" userId="9147846aa9118a59" providerId="LiveId" clId="{826F07CF-9405-4F2F-9180-62DE7AE18D42}" dt="2025-10-15T15:08:28.225" v="383"/>
        <pc:sldMkLst>
          <pc:docMk/>
          <pc:sldMk cId="0" sldId="259"/>
        </pc:sldMkLst>
        <pc:picChg chg="add del mod">
          <ac:chgData name="July Wellman" userId="9147846aa9118a59" providerId="LiveId" clId="{826F07CF-9405-4F2F-9180-62DE7AE18D42}" dt="2025-10-15T14:27:42.547" v="154"/>
          <ac:picMkLst>
            <pc:docMk/>
            <pc:sldMk cId="0" sldId="259"/>
            <ac:picMk id="16" creationId="{8009CBBF-1E7A-7F7D-17C9-0C8357DB9210}"/>
          </ac:picMkLst>
        </pc:picChg>
        <pc:picChg chg="add del mod ord">
          <ac:chgData name="July Wellman" userId="9147846aa9118a59" providerId="LiveId" clId="{826F07CF-9405-4F2F-9180-62DE7AE18D42}" dt="2025-10-15T14:28:06.376" v="155"/>
          <ac:picMkLst>
            <pc:docMk/>
            <pc:sldMk cId="0" sldId="259"/>
            <ac:picMk id="20" creationId="{5D59F83E-0509-7CF9-25B8-362699ADCE31}"/>
          </ac:picMkLst>
        </pc:picChg>
        <pc:picChg chg="add del mod">
          <ac:chgData name="July Wellman" userId="9147846aa9118a59" providerId="LiveId" clId="{826F07CF-9405-4F2F-9180-62DE7AE18D42}" dt="2025-10-15T15:03:55.635" v="328" actId="478"/>
          <ac:picMkLst>
            <pc:docMk/>
            <pc:sldMk cId="0" sldId="259"/>
            <ac:picMk id="21" creationId="{B8526D19-30C2-72CD-51C2-7BAA7DD567A8}"/>
          </ac:picMkLst>
        </pc:picChg>
      </pc:sldChg>
      <pc:sldChg chg="addSp modSp modTransition modAnim">
        <pc:chgData name="July Wellman" userId="9147846aa9118a59" providerId="LiveId" clId="{826F07CF-9405-4F2F-9180-62DE7AE18D42}" dt="2025-10-15T15:16:32.769" v="448"/>
        <pc:sldMkLst>
          <pc:docMk/>
          <pc:sldMk cId="0" sldId="260"/>
        </pc:sldMkLst>
        <pc:picChg chg="add mod">
          <ac:chgData name="July Wellman" userId="9147846aa9118a59" providerId="LiveId" clId="{826F07CF-9405-4F2F-9180-62DE7AE18D42}" dt="2025-10-15T14:25:57.400" v="152"/>
          <ac:picMkLst>
            <pc:docMk/>
            <pc:sldMk cId="0" sldId="260"/>
            <ac:picMk id="6" creationId="{D0F2D7E1-1039-BA24-F43D-65B4B799B946}"/>
          </ac:picMkLst>
        </pc:picChg>
      </pc:sldChg>
      <pc:sldChg chg="addSp modSp mod modTransition modAnim">
        <pc:chgData name="July Wellman" userId="9147846aa9118a59" providerId="LiveId" clId="{826F07CF-9405-4F2F-9180-62DE7AE18D42}" dt="2025-10-15T15:19:18.709" v="466"/>
        <pc:sldMkLst>
          <pc:docMk/>
          <pc:sldMk cId="0" sldId="261"/>
        </pc:sldMkLst>
        <pc:spChg chg="mod">
          <ac:chgData name="July Wellman" userId="9147846aa9118a59" providerId="LiveId" clId="{826F07CF-9405-4F2F-9180-62DE7AE18D42}" dt="2025-10-15T15:17:41.969" v="455" actId="5793"/>
          <ac:spMkLst>
            <pc:docMk/>
            <pc:sldMk cId="0" sldId="261"/>
            <ac:spMk id="3" creationId="{00000000-0000-0000-0000-000000000000}"/>
          </ac:spMkLst>
        </pc:spChg>
        <pc:picChg chg="add mod">
          <ac:chgData name="July Wellman" userId="9147846aa9118a59" providerId="LiveId" clId="{826F07CF-9405-4F2F-9180-62DE7AE18D42}" dt="2025-10-15T14:25:57.400" v="152"/>
          <ac:picMkLst>
            <pc:docMk/>
            <pc:sldMk cId="0" sldId="261"/>
            <ac:picMk id="8" creationId="{1D1E8650-2EEA-B84B-06C3-673243C3ED4F}"/>
          </ac:picMkLst>
        </pc:picChg>
      </pc:sldChg>
      <pc:sldChg chg="addSp modSp modTransition modAnim">
        <pc:chgData name="July Wellman" userId="9147846aa9118a59" providerId="LiveId" clId="{826F07CF-9405-4F2F-9180-62DE7AE18D42}" dt="2025-10-15T15:20:38.516" v="481"/>
        <pc:sldMkLst>
          <pc:docMk/>
          <pc:sldMk cId="0" sldId="262"/>
        </pc:sldMkLst>
        <pc:picChg chg="add mod">
          <ac:chgData name="July Wellman" userId="9147846aa9118a59" providerId="LiveId" clId="{826F07CF-9405-4F2F-9180-62DE7AE18D42}" dt="2025-10-15T14:25:57.400" v="152"/>
          <ac:picMkLst>
            <pc:docMk/>
            <pc:sldMk cId="0" sldId="262"/>
            <ac:picMk id="5" creationId="{9BC2F5F0-AC69-D517-10B9-B3C0826C40B0}"/>
          </ac:picMkLst>
        </pc:picChg>
      </pc:sldChg>
      <pc:sldChg chg="addSp delSp modSp mod modTransition modAnim">
        <pc:chgData name="July Wellman" userId="9147846aa9118a59" providerId="LiveId" clId="{826F07CF-9405-4F2F-9180-62DE7AE18D42}" dt="2025-10-15T15:47:56.120" v="1016" actId="1076"/>
        <pc:sldMkLst>
          <pc:docMk/>
          <pc:sldMk cId="0" sldId="263"/>
        </pc:sldMkLst>
        <pc:spChg chg="mod">
          <ac:chgData name="July Wellman" userId="9147846aa9118a59" providerId="LiveId" clId="{826F07CF-9405-4F2F-9180-62DE7AE18D42}" dt="2025-10-15T15:47:56.120" v="1016" actId="1076"/>
          <ac:spMkLst>
            <pc:docMk/>
            <pc:sldMk cId="0" sldId="263"/>
            <ac:spMk id="3" creationId="{00000000-0000-0000-0000-000000000000}"/>
          </ac:spMkLst>
        </pc:spChg>
        <pc:picChg chg="add del mod">
          <ac:chgData name="July Wellman" userId="9147846aa9118a59" providerId="LiveId" clId="{826F07CF-9405-4F2F-9180-62DE7AE18D42}" dt="2025-10-15T14:31:50.269" v="163"/>
          <ac:picMkLst>
            <pc:docMk/>
            <pc:sldMk cId="0" sldId="263"/>
            <ac:picMk id="10" creationId="{27DB484B-C46F-323C-7AF1-94780B06E073}"/>
          </ac:picMkLst>
        </pc:picChg>
        <pc:picChg chg="add del mod ord">
          <ac:chgData name="July Wellman" userId="9147846aa9118a59" providerId="LiveId" clId="{826F07CF-9405-4F2F-9180-62DE7AE18D42}" dt="2025-10-15T14:32:01.282" v="164"/>
          <ac:picMkLst>
            <pc:docMk/>
            <pc:sldMk cId="0" sldId="263"/>
            <ac:picMk id="26" creationId="{84E834D5-B5E2-5F58-9AE6-D84550054D59}"/>
          </ac:picMkLst>
        </pc:picChg>
        <pc:picChg chg="add del mod">
          <ac:chgData name="July Wellman" userId="9147846aa9118a59" providerId="LiveId" clId="{826F07CF-9405-4F2F-9180-62DE7AE18D42}" dt="2025-10-15T14:32:03.171" v="166"/>
          <ac:picMkLst>
            <pc:docMk/>
            <pc:sldMk cId="0" sldId="263"/>
            <ac:picMk id="27" creationId="{15C1831D-787D-FF6C-284C-7DD70236A49A}"/>
          </ac:picMkLst>
        </pc:picChg>
        <pc:picChg chg="add del mod ord">
          <ac:chgData name="July Wellman" userId="9147846aa9118a59" providerId="LiveId" clId="{826F07CF-9405-4F2F-9180-62DE7AE18D42}" dt="2025-10-15T14:32:24.926" v="167"/>
          <ac:picMkLst>
            <pc:docMk/>
            <pc:sldMk cId="0" sldId="263"/>
            <ac:picMk id="30" creationId="{35A17AFC-0380-2FF3-1407-34F9F319C2F7}"/>
          </ac:picMkLst>
        </pc:picChg>
        <pc:picChg chg="add del mod">
          <ac:chgData name="July Wellman" userId="9147846aa9118a59" providerId="LiveId" clId="{826F07CF-9405-4F2F-9180-62DE7AE18D42}" dt="2025-10-15T14:32:59.754" v="169"/>
          <ac:picMkLst>
            <pc:docMk/>
            <pc:sldMk cId="0" sldId="263"/>
            <ac:picMk id="31" creationId="{D3DB1BC6-DE38-F41A-7C86-9BAD318BBB24}"/>
          </ac:picMkLst>
        </pc:picChg>
        <pc:picChg chg="add del mod ord">
          <ac:chgData name="July Wellman" userId="9147846aa9118a59" providerId="LiveId" clId="{826F07CF-9405-4F2F-9180-62DE7AE18D42}" dt="2025-10-15T14:33:21.154" v="170"/>
          <ac:picMkLst>
            <pc:docMk/>
            <pc:sldMk cId="0" sldId="263"/>
            <ac:picMk id="37" creationId="{59B3ECBE-8973-EEAC-ACEB-E23AA6118460}"/>
          </ac:picMkLst>
        </pc:picChg>
        <pc:picChg chg="add del mod">
          <ac:chgData name="July Wellman" userId="9147846aa9118a59" providerId="LiveId" clId="{826F07CF-9405-4F2F-9180-62DE7AE18D42}" dt="2025-10-15T14:33:42.428" v="172"/>
          <ac:picMkLst>
            <pc:docMk/>
            <pc:sldMk cId="0" sldId="263"/>
            <ac:picMk id="38" creationId="{5E803EB3-26C5-5462-4BDD-6D01DF763EF1}"/>
          </ac:picMkLst>
        </pc:picChg>
        <pc:picChg chg="add del mod ord">
          <ac:chgData name="July Wellman" userId="9147846aa9118a59" providerId="LiveId" clId="{826F07CF-9405-4F2F-9180-62DE7AE18D42}" dt="2025-10-15T14:34:04.139" v="173"/>
          <ac:picMkLst>
            <pc:docMk/>
            <pc:sldMk cId="0" sldId="263"/>
            <ac:picMk id="43" creationId="{17F93325-7C69-8144-805C-2201B0AC24B6}"/>
          </ac:picMkLst>
        </pc:picChg>
        <pc:picChg chg="add mod">
          <ac:chgData name="July Wellman" userId="9147846aa9118a59" providerId="LiveId" clId="{826F07CF-9405-4F2F-9180-62DE7AE18D42}" dt="2025-10-15T14:34:04.139" v="173"/>
          <ac:picMkLst>
            <pc:docMk/>
            <pc:sldMk cId="0" sldId="263"/>
            <ac:picMk id="44" creationId="{BDB03193-B5DB-EDAB-FEE1-146F596AB74E}"/>
          </ac:picMkLst>
        </pc:picChg>
      </pc:sldChg>
      <pc:sldChg chg="addSp delSp modSp mod modTransition modAnim">
        <pc:chgData name="July Wellman" userId="9147846aa9118a59" providerId="LiveId" clId="{826F07CF-9405-4F2F-9180-62DE7AE18D42}" dt="2025-10-15T15:23:23.691" v="508"/>
        <pc:sldMkLst>
          <pc:docMk/>
          <pc:sldMk cId="0" sldId="264"/>
        </pc:sldMkLst>
        <pc:picChg chg="add del mod">
          <ac:chgData name="July Wellman" userId="9147846aa9118a59" providerId="LiveId" clId="{826F07CF-9405-4F2F-9180-62DE7AE18D42}" dt="2025-10-15T14:34:37.069" v="175"/>
          <ac:picMkLst>
            <pc:docMk/>
            <pc:sldMk cId="0" sldId="264"/>
            <ac:picMk id="7" creationId="{F22F38B1-EBB0-FD63-D3F3-FC641BCE7FBD}"/>
          </ac:picMkLst>
        </pc:picChg>
        <pc:picChg chg="add del mod ord">
          <ac:chgData name="July Wellman" userId="9147846aa9118a59" providerId="LiveId" clId="{826F07CF-9405-4F2F-9180-62DE7AE18D42}" dt="2025-10-15T14:34:51.077" v="176"/>
          <ac:picMkLst>
            <pc:docMk/>
            <pc:sldMk cId="0" sldId="264"/>
            <ac:picMk id="31" creationId="{C3DA50FF-3DF3-7A55-0CF1-43E58FFB3404}"/>
          </ac:picMkLst>
        </pc:picChg>
        <pc:picChg chg="add del mod">
          <ac:chgData name="July Wellman" userId="9147846aa9118a59" providerId="LiveId" clId="{826F07CF-9405-4F2F-9180-62DE7AE18D42}" dt="2025-10-15T14:34:53.252" v="178"/>
          <ac:picMkLst>
            <pc:docMk/>
            <pc:sldMk cId="0" sldId="264"/>
            <ac:picMk id="32" creationId="{C75ABBAF-523F-4FAF-6E37-BC6CE4470FFD}"/>
          </ac:picMkLst>
        </pc:picChg>
        <pc:picChg chg="add del mod ord">
          <ac:chgData name="July Wellman" userId="9147846aa9118a59" providerId="LiveId" clId="{826F07CF-9405-4F2F-9180-62DE7AE18D42}" dt="2025-10-15T14:35:02.089" v="179"/>
          <ac:picMkLst>
            <pc:docMk/>
            <pc:sldMk cId="0" sldId="264"/>
            <ac:picMk id="35" creationId="{6CB1DF28-378B-1F5D-9851-F3C4CAECCC53}"/>
          </ac:picMkLst>
        </pc:picChg>
        <pc:picChg chg="add del mod">
          <ac:chgData name="July Wellman" userId="9147846aa9118a59" providerId="LiveId" clId="{826F07CF-9405-4F2F-9180-62DE7AE18D42}" dt="2025-10-15T14:35:04.512" v="181"/>
          <ac:picMkLst>
            <pc:docMk/>
            <pc:sldMk cId="0" sldId="264"/>
            <ac:picMk id="36" creationId="{E137B096-DBEC-43D0-640D-C34CA090B3B3}"/>
          </ac:picMkLst>
        </pc:picChg>
        <pc:picChg chg="add del mod ord">
          <ac:chgData name="July Wellman" userId="9147846aa9118a59" providerId="LiveId" clId="{826F07CF-9405-4F2F-9180-62DE7AE18D42}" dt="2025-10-15T14:35:23.359" v="182"/>
          <ac:picMkLst>
            <pc:docMk/>
            <pc:sldMk cId="0" sldId="264"/>
            <ac:picMk id="39" creationId="{50553C15-F24B-F78C-DB1F-01B070551027}"/>
          </ac:picMkLst>
        </pc:picChg>
        <pc:picChg chg="add del mod">
          <ac:chgData name="July Wellman" userId="9147846aa9118a59" providerId="LiveId" clId="{826F07CF-9405-4F2F-9180-62DE7AE18D42}" dt="2025-10-15T14:35:42.467" v="184"/>
          <ac:picMkLst>
            <pc:docMk/>
            <pc:sldMk cId="0" sldId="264"/>
            <ac:picMk id="40" creationId="{5B8C47FC-A1FE-FCEB-8904-020EF4DACF10}"/>
          </ac:picMkLst>
        </pc:picChg>
        <pc:picChg chg="add del mod ord">
          <ac:chgData name="July Wellman" userId="9147846aa9118a59" providerId="LiveId" clId="{826F07CF-9405-4F2F-9180-62DE7AE18D42}" dt="2025-10-15T14:36:02.268" v="185"/>
          <ac:picMkLst>
            <pc:docMk/>
            <pc:sldMk cId="0" sldId="264"/>
            <ac:picMk id="45" creationId="{79789928-8FED-743F-CF75-BA5ECF3F9513}"/>
          </ac:picMkLst>
        </pc:picChg>
        <pc:picChg chg="add mod">
          <ac:chgData name="July Wellman" userId="9147846aa9118a59" providerId="LiveId" clId="{826F07CF-9405-4F2F-9180-62DE7AE18D42}" dt="2025-10-15T14:36:02.268" v="185"/>
          <ac:picMkLst>
            <pc:docMk/>
            <pc:sldMk cId="0" sldId="264"/>
            <ac:picMk id="46" creationId="{B95E55AD-3C3F-3C9E-ED8C-B679AB49C590}"/>
          </ac:picMkLst>
        </pc:picChg>
      </pc:sldChg>
      <pc:sldChg chg="addSp modSp modTransition modAnim">
        <pc:chgData name="July Wellman" userId="9147846aa9118a59" providerId="LiveId" clId="{826F07CF-9405-4F2F-9180-62DE7AE18D42}" dt="2025-10-15T15:47:32.274" v="1015" actId="5793"/>
        <pc:sldMkLst>
          <pc:docMk/>
          <pc:sldMk cId="0" sldId="265"/>
        </pc:sldMkLst>
        <pc:spChg chg="mod">
          <ac:chgData name="July Wellman" userId="9147846aa9118a59" providerId="LiveId" clId="{826F07CF-9405-4F2F-9180-62DE7AE18D42}" dt="2025-10-15T15:47:32.274" v="1015" actId="5793"/>
          <ac:spMkLst>
            <pc:docMk/>
            <pc:sldMk cId="0" sldId="265"/>
            <ac:spMk id="3" creationId="{00000000-0000-0000-0000-000000000000}"/>
          </ac:spMkLst>
        </pc:spChg>
        <pc:picChg chg="add mod">
          <ac:chgData name="July Wellman" userId="9147846aa9118a59" providerId="LiveId" clId="{826F07CF-9405-4F2F-9180-62DE7AE18D42}" dt="2025-10-15T14:25:57.400" v="152"/>
          <ac:picMkLst>
            <pc:docMk/>
            <pc:sldMk cId="0" sldId="265"/>
            <ac:picMk id="7" creationId="{EDFF01EC-0A1E-6176-761C-A2F2EFA3D3D4}"/>
          </ac:picMkLst>
        </pc:picChg>
      </pc:sldChg>
      <pc:sldChg chg="addSp modSp modTransition modAnim">
        <pc:chgData name="July Wellman" userId="9147846aa9118a59" providerId="LiveId" clId="{826F07CF-9405-4F2F-9180-62DE7AE18D42}" dt="2025-10-15T15:24:04.065" v="516"/>
        <pc:sldMkLst>
          <pc:docMk/>
          <pc:sldMk cId="0" sldId="266"/>
        </pc:sldMkLst>
        <pc:picChg chg="add mod">
          <ac:chgData name="July Wellman" userId="9147846aa9118a59" providerId="LiveId" clId="{826F07CF-9405-4F2F-9180-62DE7AE18D42}" dt="2025-10-15T14:25:57.400" v="152"/>
          <ac:picMkLst>
            <pc:docMk/>
            <pc:sldMk cId="0" sldId="266"/>
            <ac:picMk id="7" creationId="{5CB8D5EA-B69A-4002-E3FA-90B49C5F2C04}"/>
          </ac:picMkLst>
        </pc:picChg>
      </pc:sldChg>
      <pc:sldChg chg="addSp delSp modSp mod modTransition modAnim modNotesTx">
        <pc:chgData name="July Wellman" userId="9147846aa9118a59" providerId="LiveId" clId="{826F07CF-9405-4F2F-9180-62DE7AE18D42}" dt="2025-10-15T15:35:38.196" v="979"/>
        <pc:sldMkLst>
          <pc:docMk/>
          <pc:sldMk cId="0" sldId="267"/>
        </pc:sldMkLst>
        <pc:picChg chg="add del mod">
          <ac:chgData name="July Wellman" userId="9147846aa9118a59" providerId="LiveId" clId="{826F07CF-9405-4F2F-9180-62DE7AE18D42}" dt="2025-10-15T14:37:15.010" v="187"/>
          <ac:picMkLst>
            <pc:docMk/>
            <pc:sldMk cId="0" sldId="267"/>
            <ac:picMk id="5" creationId="{890B2F73-7F2B-0028-8438-0D012006AEFC}"/>
          </ac:picMkLst>
        </pc:picChg>
        <pc:picChg chg="add del mod ord">
          <ac:chgData name="July Wellman" userId="9147846aa9118a59" providerId="LiveId" clId="{826F07CF-9405-4F2F-9180-62DE7AE18D42}" dt="2025-10-15T14:37:43.024" v="188"/>
          <ac:picMkLst>
            <pc:docMk/>
            <pc:sldMk cId="0" sldId="267"/>
            <ac:picMk id="19" creationId="{4EB7CBBD-E0D0-C03C-9E0B-39E6E541C37F}"/>
          </ac:picMkLst>
        </pc:picChg>
        <pc:picChg chg="add del mod">
          <ac:chgData name="July Wellman" userId="9147846aa9118a59" providerId="LiveId" clId="{826F07CF-9405-4F2F-9180-62DE7AE18D42}" dt="2025-10-15T15:30:10.179" v="538"/>
          <ac:picMkLst>
            <pc:docMk/>
            <pc:sldMk cId="0" sldId="267"/>
            <ac:picMk id="29" creationId="{820B62B7-3F91-F6F6-B744-F0F367988FC3}"/>
          </ac:picMkLst>
        </pc:picChg>
        <pc:picChg chg="add del mod ord">
          <ac:chgData name="July Wellman" userId="9147846aa9118a59" providerId="LiveId" clId="{826F07CF-9405-4F2F-9180-62DE7AE18D42}" dt="2025-10-15T15:30:48.522" v="539"/>
          <ac:picMkLst>
            <pc:docMk/>
            <pc:sldMk cId="0" sldId="267"/>
            <ac:picMk id="35" creationId="{83785B97-FF77-9ED6-AA7F-D26D3C110574}"/>
          </ac:picMkLst>
        </pc:picChg>
        <pc:picChg chg="add del mod">
          <ac:chgData name="July Wellman" userId="9147846aa9118a59" providerId="LiveId" clId="{826F07CF-9405-4F2F-9180-62DE7AE18D42}" dt="2025-10-15T15:31:51.607" v="776"/>
          <ac:picMkLst>
            <pc:docMk/>
            <pc:sldMk cId="0" sldId="267"/>
            <ac:picMk id="36" creationId="{F39D401C-65C5-C0D9-85F9-6DAFCF774972}"/>
          </ac:picMkLst>
        </pc:picChg>
        <pc:picChg chg="add del mod ord">
          <ac:chgData name="July Wellman" userId="9147846aa9118a59" providerId="LiveId" clId="{826F07CF-9405-4F2F-9180-62DE7AE18D42}" dt="2025-10-15T15:32:19.293" v="777"/>
          <ac:picMkLst>
            <pc:docMk/>
            <pc:sldMk cId="0" sldId="267"/>
            <ac:picMk id="40" creationId="{CE9864B3-14D7-CB6C-5CBD-4F3475C1351B}"/>
          </ac:picMkLst>
        </pc:picChg>
        <pc:picChg chg="add del mod">
          <ac:chgData name="July Wellman" userId="9147846aa9118a59" providerId="LiveId" clId="{826F07CF-9405-4F2F-9180-62DE7AE18D42}" dt="2025-10-15T15:32:44.309" v="783"/>
          <ac:picMkLst>
            <pc:docMk/>
            <pc:sldMk cId="0" sldId="267"/>
            <ac:picMk id="41" creationId="{798F5F99-958E-475B-88B2-CCC406DD2CEA}"/>
          </ac:picMkLst>
        </pc:picChg>
        <pc:picChg chg="add del mod ord">
          <ac:chgData name="July Wellman" userId="9147846aa9118a59" providerId="LiveId" clId="{826F07CF-9405-4F2F-9180-62DE7AE18D42}" dt="2025-10-15T15:33:20.136" v="784"/>
          <ac:picMkLst>
            <pc:docMk/>
            <pc:sldMk cId="0" sldId="267"/>
            <ac:picMk id="45" creationId="{94A759C0-EE5C-3901-DE87-0EB14856C2E9}"/>
          </ac:picMkLst>
        </pc:picChg>
        <pc:picChg chg="add del mod">
          <ac:chgData name="July Wellman" userId="9147846aa9118a59" providerId="LiveId" clId="{826F07CF-9405-4F2F-9180-62DE7AE18D42}" dt="2025-10-15T15:34:43.473" v="975"/>
          <ac:picMkLst>
            <pc:docMk/>
            <pc:sldMk cId="0" sldId="267"/>
            <ac:picMk id="46" creationId="{FDF49210-955E-BA69-4D6B-7CB12DD39FFC}"/>
          </ac:picMkLst>
        </pc:picChg>
        <pc:picChg chg="add del mod ord">
          <ac:chgData name="July Wellman" userId="9147846aa9118a59" providerId="LiveId" clId="{826F07CF-9405-4F2F-9180-62DE7AE18D42}" dt="2025-10-15T15:35:00.291" v="976"/>
          <ac:picMkLst>
            <pc:docMk/>
            <pc:sldMk cId="0" sldId="267"/>
            <ac:picMk id="51" creationId="{4B981995-2C71-A144-322F-CEC59E071148}"/>
          </ac:picMkLst>
        </pc:picChg>
        <pc:picChg chg="add del mod">
          <ac:chgData name="July Wellman" userId="9147846aa9118a59" providerId="LiveId" clId="{826F07CF-9405-4F2F-9180-62DE7AE18D42}" dt="2025-10-15T15:35:01.809" v="978"/>
          <ac:picMkLst>
            <pc:docMk/>
            <pc:sldMk cId="0" sldId="267"/>
            <ac:picMk id="52" creationId="{B110D6C3-85BE-0234-972A-DCAB451ACD2B}"/>
          </ac:picMkLst>
        </pc:picChg>
        <pc:picChg chg="add del mod ord">
          <ac:chgData name="July Wellman" userId="9147846aa9118a59" providerId="LiveId" clId="{826F07CF-9405-4F2F-9180-62DE7AE18D42}" dt="2025-10-15T15:35:38.196" v="979"/>
          <ac:picMkLst>
            <pc:docMk/>
            <pc:sldMk cId="0" sldId="267"/>
            <ac:picMk id="55" creationId="{63CC9DA7-282C-1124-BDC9-702BC5F605FD}"/>
          </ac:picMkLst>
        </pc:picChg>
        <pc:picChg chg="add mod">
          <ac:chgData name="July Wellman" userId="9147846aa9118a59" providerId="LiveId" clId="{826F07CF-9405-4F2F-9180-62DE7AE18D42}" dt="2025-10-15T15:35:38.196" v="979"/>
          <ac:picMkLst>
            <pc:docMk/>
            <pc:sldMk cId="0" sldId="267"/>
            <ac:picMk id="56" creationId="{772E27FC-DF75-1C80-7B2A-09369D49A1C6}"/>
          </ac:picMkLst>
        </pc:picChg>
      </pc:sldChg>
      <pc:sldChg chg="addSp delSp modSp mod modTransition modAnim">
        <pc:chgData name="July Wellman" userId="9147846aa9118a59" providerId="LiveId" clId="{826F07CF-9405-4F2F-9180-62DE7AE18D42}" dt="2025-10-15T15:13:04.774" v="404"/>
        <pc:sldMkLst>
          <pc:docMk/>
          <pc:sldMk cId="458231453" sldId="268"/>
        </pc:sldMkLst>
        <pc:picChg chg="add del mod">
          <ac:chgData name="July Wellman" userId="9147846aa9118a59" providerId="LiveId" clId="{826F07CF-9405-4F2F-9180-62DE7AE18D42}" dt="2025-10-15T14:29:06.857" v="157"/>
          <ac:picMkLst>
            <pc:docMk/>
            <pc:sldMk cId="458231453" sldId="268"/>
            <ac:picMk id="10" creationId="{77A036B7-7E90-D02B-1C77-0913877A3F64}"/>
          </ac:picMkLst>
        </pc:picChg>
        <pc:picChg chg="add del mod ord">
          <ac:chgData name="July Wellman" userId="9147846aa9118a59" providerId="LiveId" clId="{826F07CF-9405-4F2F-9180-62DE7AE18D42}" dt="2025-10-15T14:29:25.444" v="158"/>
          <ac:picMkLst>
            <pc:docMk/>
            <pc:sldMk cId="458231453" sldId="268"/>
            <ac:picMk id="20" creationId="{52E59445-2159-F57D-ED08-44438945BABE}"/>
          </ac:picMkLst>
        </pc:picChg>
        <pc:picChg chg="add del mod">
          <ac:chgData name="July Wellman" userId="9147846aa9118a59" providerId="LiveId" clId="{826F07CF-9405-4F2F-9180-62DE7AE18D42}" dt="2025-10-15T14:29:28.130" v="160"/>
          <ac:picMkLst>
            <pc:docMk/>
            <pc:sldMk cId="458231453" sldId="268"/>
            <ac:picMk id="21" creationId="{6B794513-3F45-0E69-0E0A-34D1390221AF}"/>
          </ac:picMkLst>
        </pc:picChg>
        <pc:picChg chg="add del mod ord">
          <ac:chgData name="July Wellman" userId="9147846aa9118a59" providerId="LiveId" clId="{826F07CF-9405-4F2F-9180-62DE7AE18D42}" dt="2025-10-15T14:29:54.840" v="161"/>
          <ac:picMkLst>
            <pc:docMk/>
            <pc:sldMk cId="458231453" sldId="268"/>
            <ac:picMk id="24" creationId="{B92D002B-F40E-DA30-C927-77B8B5236A41}"/>
          </ac:picMkLst>
        </pc:picChg>
        <pc:picChg chg="add mod">
          <ac:chgData name="July Wellman" userId="9147846aa9118a59" providerId="LiveId" clId="{826F07CF-9405-4F2F-9180-62DE7AE18D42}" dt="2025-10-15T14:29:54.840" v="161"/>
          <ac:picMkLst>
            <pc:docMk/>
            <pc:sldMk cId="458231453" sldId="268"/>
            <ac:picMk id="25" creationId="{E25F1E9A-525D-CE5C-16BD-67A308C87EF1}"/>
          </ac:picMkLst>
        </pc:picChg>
      </pc:sldChg>
      <pc:sldChg chg="del">
        <pc:chgData name="July Wellman" userId="9147846aa9118a59" providerId="LiveId" clId="{826F07CF-9405-4F2F-9180-62DE7AE18D42}" dt="2025-10-15T14:05:26.139" v="88" actId="2696"/>
        <pc:sldMkLst>
          <pc:docMk/>
          <pc:sldMk cId="80490517" sldId="269"/>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4767ED-F664-42F8-AAD9-0C44F2BC9D29}" type="datetimeFigureOut">
              <a:rPr lang="en-US" smtClean="0"/>
              <a:t>10/15/2025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030815-4E8B-43C7-80C2-1F726BEBDFE1}" type="slidenum">
              <a:rPr lang="en-US" smtClean="0"/>
              <a:t>‹#›</a:t>
            </a:fld>
            <a:endParaRPr lang="en-US"/>
          </a:p>
        </p:txBody>
      </p:sp>
    </p:spTree>
    <p:extLst>
      <p:ext uri="{BB962C8B-B14F-4D97-AF65-F5344CB8AC3E}">
        <p14:creationId xmlns:p14="http://schemas.microsoft.com/office/powerpoint/2010/main" val="1403155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Hello, my name is July Wellman. In this presentation, I will walk through my experience migrating a full-stack Angular application into a cloud-native architecture using AWS microservices. My goal is to explain how modern web applications evolve from local development to scalable, serverless cloud environments.</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1</a:t>
            </a:fld>
            <a:endParaRPr lang="en-US"/>
          </a:p>
        </p:txBody>
      </p:sp>
    </p:spTree>
    <p:extLst>
      <p:ext uri="{BB962C8B-B14F-4D97-AF65-F5344CB8AC3E}">
        <p14:creationId xmlns:p14="http://schemas.microsoft.com/office/powerpoint/2010/main" val="3703285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Security was handled using IAM roles and policies. I followed the Principle of Least Privilege, creating roles that allowed Lambda to access only the necessary S3 buckets and DynamoDB tables.</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10</a:t>
            </a:fld>
            <a:endParaRPr lang="en-US"/>
          </a:p>
        </p:txBody>
      </p:sp>
    </p:spTree>
    <p:extLst>
      <p:ext uri="{BB962C8B-B14F-4D97-AF65-F5344CB8AC3E}">
        <p14:creationId xmlns:p14="http://schemas.microsoft.com/office/powerpoint/2010/main" val="727682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Connections between services were secured using HTTPS, IAM trust policies, and environment variables. This ensured that sensitive credentials were never hard-coded or exposed in the codebase.</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11</a:t>
            </a:fld>
            <a:endParaRPr lang="en-US"/>
          </a:p>
        </p:txBody>
      </p:sp>
    </p:spTree>
    <p:extLst>
      <p:ext uri="{BB962C8B-B14F-4D97-AF65-F5344CB8AC3E}">
        <p14:creationId xmlns:p14="http://schemas.microsoft.com/office/powerpoint/2010/main" val="10775174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summarize: Docker provided environment consistency, AWS Lambda enabled serverless scalability, and IAM policies ensured secure access control. This migration strengthened my understanding of cloud-native development and deployment. My biggest obstacle was ensuring I was on the correct version when initially putting the project together. Overall, I found this project to be beneficial in growing my strengths in creating single page web application. Thank you for watching. </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12</a:t>
            </a:fld>
            <a:endParaRPr lang="en-US"/>
          </a:p>
        </p:txBody>
      </p:sp>
    </p:spTree>
    <p:extLst>
      <p:ext uri="{BB962C8B-B14F-4D97-AF65-F5344CB8AC3E}">
        <p14:creationId xmlns:p14="http://schemas.microsoft.com/office/powerpoint/2010/main" val="10691256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purpose of this presentation is to describe the process and challenges of migrating a full-stack web app to AWS. I’ll cover containerization, serverless architecture, scalability principles, and cloud security practices.</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2</a:t>
            </a:fld>
            <a:endParaRPr lang="en-US"/>
          </a:p>
        </p:txBody>
      </p:sp>
    </p:spTree>
    <p:extLst>
      <p:ext uri="{BB962C8B-B14F-4D97-AF65-F5344CB8AC3E}">
        <p14:creationId xmlns:p14="http://schemas.microsoft.com/office/powerpoint/2010/main" val="1712885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step in my migration was containerization. I used PowerShell to initialize the Angular site and wrapped it with Docker containers. Each service: frontend, backend, and database, was isolated to ensure consistent environments for development and deployment.</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3</a:t>
            </a:fld>
            <a:endParaRPr lang="en-US"/>
          </a:p>
        </p:txBody>
      </p:sp>
    </p:spTree>
    <p:extLst>
      <p:ext uri="{BB962C8B-B14F-4D97-AF65-F5344CB8AC3E}">
        <p14:creationId xmlns:p14="http://schemas.microsoft.com/office/powerpoint/2010/main" val="3593628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used Docker Desktop, Docker Compose, and PowerShell to manage automation. Docker Compose simplified orchestration by defining services and networks in a single YAML file. The benefit to Docker is with one command, I could deploy or stop the entire stack, improving workflow efficiency. </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4</a:t>
            </a:fld>
            <a:endParaRPr lang="en-US"/>
          </a:p>
        </p:txBody>
      </p:sp>
    </p:spTree>
    <p:extLst>
      <p:ext uri="{BB962C8B-B14F-4D97-AF65-F5344CB8AC3E}">
        <p14:creationId xmlns:p14="http://schemas.microsoft.com/office/powerpoint/2010/main" val="3334476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Next, I transitioned parts of the backend to AWS Lambda. Serverless computing removes the need for manual server management. Lambda functions automatically scale, run on demand, and you only pay for the actual execution time.</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5</a:t>
            </a:fld>
            <a:endParaRPr lang="en-US"/>
          </a:p>
        </p:txBody>
      </p:sp>
    </p:spTree>
    <p:extLst>
      <p:ext uri="{BB962C8B-B14F-4D97-AF65-F5344CB8AC3E}">
        <p14:creationId xmlns:p14="http://schemas.microsoft.com/office/powerpoint/2010/main" val="2881703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replaced local hosting with Amazon S3. It offers high durability, redundancy, and scalability. Hosting the Angular frontend in S3 eliminated the need for a dedicated web server and made it globally accessible.</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6</a:t>
            </a:fld>
            <a:endParaRPr lang="en-US"/>
          </a:p>
        </p:txBody>
      </p:sp>
    </p:spTree>
    <p:extLst>
      <p:ext uri="{BB962C8B-B14F-4D97-AF65-F5344CB8AC3E}">
        <p14:creationId xmlns:p14="http://schemas.microsoft.com/office/powerpoint/2010/main" val="3984656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used AWS Lambda for backend logic and API Gateway to handle requests. Each Lambda function represented a specific route, such as retrieving or updating trip data. The integration involved setting permissions, linking endpoints, and deploying the API.</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7</a:t>
            </a:fld>
            <a:endParaRPr lang="en-US"/>
          </a:p>
        </p:txBody>
      </p:sp>
    </p:spTree>
    <p:extLst>
      <p:ext uri="{BB962C8B-B14F-4D97-AF65-F5344CB8AC3E}">
        <p14:creationId xmlns:p14="http://schemas.microsoft.com/office/powerpoint/2010/main" val="1188238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Migrating data models required shifting from MongoDB’s flexible schema to DynamoDB’s key-value and document-based design. I used partition and sort keys to define efficient queries through the AWS SDK.</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8</a:t>
            </a:fld>
            <a:endParaRPr lang="en-US"/>
          </a:p>
        </p:txBody>
      </p:sp>
    </p:spTree>
    <p:extLst>
      <p:ext uri="{BB962C8B-B14F-4D97-AF65-F5344CB8AC3E}">
        <p14:creationId xmlns:p14="http://schemas.microsoft.com/office/powerpoint/2010/main" val="3092998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AWS provides elasticity, allowing resources to scale automatically with demand. The pay-for-use model ensures you only pay for what you consume—ideal for dynamic workloads and cost management.</a:t>
            </a:r>
          </a:p>
          <a:p>
            <a:endParaRPr lang="en-US" dirty="0"/>
          </a:p>
        </p:txBody>
      </p:sp>
      <p:sp>
        <p:nvSpPr>
          <p:cNvPr id="4" name="Slide Number Placeholder 3"/>
          <p:cNvSpPr>
            <a:spLocks noGrp="1"/>
          </p:cNvSpPr>
          <p:nvPr>
            <p:ph type="sldNum" sz="quarter" idx="5"/>
          </p:nvPr>
        </p:nvSpPr>
        <p:spPr/>
        <p:txBody>
          <a:bodyPr/>
          <a:lstStyle/>
          <a:p>
            <a:fld id="{EB030815-4E8B-43C7-80C2-1F726BEBDFE1}" type="slidenum">
              <a:rPr lang="en-US" smtClean="0"/>
              <a:t>9</a:t>
            </a:fld>
            <a:endParaRPr lang="en-US"/>
          </a:p>
        </p:txBody>
      </p:sp>
    </p:spTree>
    <p:extLst>
      <p:ext uri="{BB962C8B-B14F-4D97-AF65-F5344CB8AC3E}">
        <p14:creationId xmlns:p14="http://schemas.microsoft.com/office/powerpoint/2010/main" val="3610593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10/15/2025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10/15/2025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9.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2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3453" y="3683388"/>
            <a:ext cx="4533104" cy="2072459"/>
          </a:xfrm>
        </p:spPr>
        <p:txBody>
          <a:bodyPr>
            <a:noAutofit/>
          </a:bodyPr>
          <a:lstStyle/>
          <a:p>
            <a:pPr>
              <a:lnSpc>
                <a:spcPct val="90000"/>
              </a:lnSpc>
            </a:pPr>
            <a:r>
              <a:rPr lang="en-US" sz="3200" dirty="0"/>
              <a:t>CS 470 Project Two:</a:t>
            </a:r>
            <a:br>
              <a:rPr lang="en-US" sz="3200" dirty="0"/>
            </a:br>
            <a:r>
              <a:rPr lang="en-US" sz="3200" dirty="0"/>
              <a:t>Conference Presentation Cloud Development</a:t>
            </a:r>
          </a:p>
        </p:txBody>
      </p:sp>
      <p:sp>
        <p:nvSpPr>
          <p:cNvPr id="3" name="Content Placeholder 2"/>
          <p:cNvSpPr>
            <a:spLocks noGrp="1"/>
          </p:cNvSpPr>
          <p:nvPr>
            <p:ph idx="1"/>
          </p:nvPr>
        </p:nvSpPr>
        <p:spPr>
          <a:xfrm>
            <a:off x="609911" y="5757131"/>
            <a:ext cx="1457428" cy="474315"/>
          </a:xfrm>
        </p:spPr>
        <p:txBody>
          <a:bodyPr anchor="t">
            <a:normAutofit fontScale="25000" lnSpcReduction="20000"/>
          </a:bodyPr>
          <a:lstStyle/>
          <a:p>
            <a:pPr marL="0" indent="0">
              <a:buNone/>
              <a:defRPr sz="1800"/>
            </a:pPr>
            <a:r>
              <a:rPr lang="en-US" sz="5600" dirty="0"/>
              <a:t>By July Wellman</a:t>
            </a:r>
          </a:p>
          <a:p>
            <a:pPr marL="0" indent="0">
              <a:buNone/>
              <a:defRPr sz="1800"/>
            </a:pPr>
            <a:r>
              <a:rPr lang="en-US" sz="5600" dirty="0"/>
              <a:t>October 2025</a:t>
            </a:r>
          </a:p>
          <a:p>
            <a:pPr marL="0" indent="0">
              <a:buNone/>
              <a:defRPr sz="1800"/>
            </a:pPr>
            <a:endParaRPr lang="en-US" sz="1350" dirty="0"/>
          </a:p>
          <a:p>
            <a:pPr marL="0" indent="0">
              <a:buNone/>
              <a:defRPr sz="1800"/>
            </a:pPr>
            <a:endParaRPr lang="en-US" sz="1350" dirty="0"/>
          </a:p>
        </p:txBody>
      </p:sp>
      <p:sp>
        <p:nvSpPr>
          <p:cNvPr id="1050" name="Freeform: Shape 104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419600" y="0"/>
            <a:ext cx="4724400" cy="4919011"/>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1052" name="Freeform: Shape 1051">
            <a:extLst>
              <a:ext uri="{FF2B5EF4-FFF2-40B4-BE49-F238E27FC236}">
                <a16:creationId xmlns:a16="http://schemas.microsoft.com/office/drawing/2014/main" id="{52AC6D7F-F068-4E11-BB06-F601D89BB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60561" y="1505"/>
            <a:ext cx="4583439" cy="4762908"/>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pic>
        <p:nvPicPr>
          <p:cNvPr id="1028" name="Picture 4" descr="Aws Icons | Download Free Vectors Icons &amp; Logos">
            <a:extLst>
              <a:ext uri="{FF2B5EF4-FFF2-40B4-BE49-F238E27FC236}">
                <a16:creationId xmlns:a16="http://schemas.microsoft.com/office/drawing/2014/main" id="{9FA4300C-3AB5-2890-11AF-E180362C6250}"/>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562767" y="485518"/>
            <a:ext cx="3197870" cy="3197870"/>
          </a:xfrm>
          <a:prstGeom prst="rect">
            <a:avLst/>
          </a:prstGeom>
          <a:noFill/>
          <a:extLst>
            <a:ext uri="{909E8E84-426E-40DD-AFC4-6F175D3DCCD1}">
              <a14:hiddenFill xmlns:a14="http://schemas.microsoft.com/office/drawing/2010/main">
                <a:solidFill>
                  <a:srgbClr val="FFFFFF"/>
                </a:solidFill>
              </a14:hiddenFill>
            </a:ext>
          </a:extLst>
        </p:spPr>
      </p:pic>
      <p:pic>
        <p:nvPicPr>
          <p:cNvPr id="56" name="Audio 55">
            <a:hlinkClick r:id="" action="ppaction://media"/>
            <a:extLst>
              <a:ext uri="{FF2B5EF4-FFF2-40B4-BE49-F238E27FC236}">
                <a16:creationId xmlns:a16="http://schemas.microsoft.com/office/drawing/2014/main" id="{EE527A0F-77FF-0881-6CF5-7208D070786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advTm="22741"/>
    </mc:Choice>
    <mc:Fallback>
      <p:transition advTm="22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par>
                                <p:cTn id="7" presetID="26" presetClass="entr" presetSubtype="0" fill="hold" nodeType="withEffect">
                                  <p:stCondLst>
                                    <p:cond delay="5000"/>
                                  </p:stCondLst>
                                  <p:childTnLst>
                                    <p:set>
                                      <p:cBhvr>
                                        <p:cTn id="8" dur="1" fill="hold">
                                          <p:stCondLst>
                                            <p:cond delay="0"/>
                                          </p:stCondLst>
                                        </p:cTn>
                                        <p:tgtEl>
                                          <p:spTgt spid="1028"/>
                                        </p:tgtEl>
                                        <p:attrNameLst>
                                          <p:attrName>style.visibility</p:attrName>
                                        </p:attrNameLst>
                                      </p:cBhvr>
                                      <p:to>
                                        <p:strVal val="visible"/>
                                      </p:to>
                                    </p:set>
                                    <p:animEffect transition="in" filter="wipe(down)">
                                      <p:cBhvr>
                                        <p:cTn id="9" dur="870">
                                          <p:stCondLst>
                                            <p:cond delay="0"/>
                                          </p:stCondLst>
                                        </p:cTn>
                                        <p:tgtEl>
                                          <p:spTgt spid="1028"/>
                                        </p:tgtEl>
                                      </p:cBhvr>
                                    </p:animEffect>
                                    <p:anim calcmode="lin" valueType="num">
                                      <p:cBhvr>
                                        <p:cTn id="10" dur="2733" tmFilter="0,0; 0.14,0.36; 0.43,0.73; 0.71,0.91; 1.0,1.0">
                                          <p:stCondLst>
                                            <p:cond delay="0"/>
                                          </p:stCondLst>
                                        </p:cTn>
                                        <p:tgtEl>
                                          <p:spTgt spid="1028"/>
                                        </p:tgtEl>
                                        <p:attrNameLst>
                                          <p:attrName>ppt_x</p:attrName>
                                        </p:attrNameLst>
                                      </p:cBhvr>
                                      <p:tavLst>
                                        <p:tav tm="0">
                                          <p:val>
                                            <p:strVal val="#ppt_x-0.25"/>
                                          </p:val>
                                        </p:tav>
                                        <p:tav tm="100000">
                                          <p:val>
                                            <p:strVal val="#ppt_x"/>
                                          </p:val>
                                        </p:tav>
                                      </p:tavLst>
                                    </p:anim>
                                    <p:anim calcmode="lin" valueType="num">
                                      <p:cBhvr>
                                        <p:cTn id="11" dur="996" tmFilter="0.0,0.0; 0.25,0.07; 0.50,0.2; 0.75,0.467; 1.0,1.0">
                                          <p:stCondLst>
                                            <p:cond delay="0"/>
                                          </p:stCondLst>
                                        </p:cTn>
                                        <p:tgtEl>
                                          <p:spTgt spid="1028"/>
                                        </p:tgtEl>
                                        <p:attrNameLst>
                                          <p:attrName>ppt_y</p:attrName>
                                        </p:attrNameLst>
                                      </p:cBhvr>
                                      <p:tavLst>
                                        <p:tav tm="0" fmla="#ppt_y-sin(pi*$)/3">
                                          <p:val>
                                            <p:fltVal val="0.5"/>
                                          </p:val>
                                        </p:tav>
                                        <p:tav tm="100000">
                                          <p:val>
                                            <p:fltVal val="1"/>
                                          </p:val>
                                        </p:tav>
                                      </p:tavLst>
                                    </p:anim>
                                    <p:anim calcmode="lin" valueType="num">
                                      <p:cBhvr>
                                        <p:cTn id="12" dur="996" tmFilter="0, 0; 0.125,0.2665; 0.25,0.4; 0.375,0.465; 0.5,0.5;  0.625,0.535; 0.75,0.6; 0.875,0.7335; 1,1">
                                          <p:stCondLst>
                                            <p:cond delay="996"/>
                                          </p:stCondLst>
                                        </p:cTn>
                                        <p:tgtEl>
                                          <p:spTgt spid="1028"/>
                                        </p:tgtEl>
                                        <p:attrNameLst>
                                          <p:attrName>ppt_y</p:attrName>
                                        </p:attrNameLst>
                                      </p:cBhvr>
                                      <p:tavLst>
                                        <p:tav tm="0" fmla="#ppt_y-sin(pi*$)/9">
                                          <p:val>
                                            <p:fltVal val="0"/>
                                          </p:val>
                                        </p:tav>
                                        <p:tav tm="100000">
                                          <p:val>
                                            <p:fltVal val="1"/>
                                          </p:val>
                                        </p:tav>
                                      </p:tavLst>
                                    </p:anim>
                                    <p:anim calcmode="lin" valueType="num">
                                      <p:cBhvr>
                                        <p:cTn id="13" dur="498" tmFilter="0, 0; 0.125,0.2665; 0.25,0.4; 0.375,0.465; 0.5,0.5;  0.625,0.535; 0.75,0.6; 0.875,0.7335; 1,1">
                                          <p:stCondLst>
                                            <p:cond delay="1986"/>
                                          </p:stCondLst>
                                        </p:cTn>
                                        <p:tgtEl>
                                          <p:spTgt spid="1028"/>
                                        </p:tgtEl>
                                        <p:attrNameLst>
                                          <p:attrName>ppt_y</p:attrName>
                                        </p:attrNameLst>
                                      </p:cBhvr>
                                      <p:tavLst>
                                        <p:tav tm="0" fmla="#ppt_y-sin(pi*$)/27">
                                          <p:val>
                                            <p:fltVal val="0"/>
                                          </p:val>
                                        </p:tav>
                                        <p:tav tm="100000">
                                          <p:val>
                                            <p:fltVal val="1"/>
                                          </p:val>
                                        </p:tav>
                                      </p:tavLst>
                                    </p:anim>
                                    <p:anim calcmode="lin" valueType="num">
                                      <p:cBhvr>
                                        <p:cTn id="14" dur="246" tmFilter="0, 0; 0.125,0.2665; 0.25,0.4; 0.375,0.465; 0.5,0.5;  0.625,0.535; 0.75,0.6; 0.875,0.7335; 1,1">
                                          <p:stCondLst>
                                            <p:cond delay="2484"/>
                                          </p:stCondLst>
                                        </p:cTn>
                                        <p:tgtEl>
                                          <p:spTgt spid="1028"/>
                                        </p:tgtEl>
                                        <p:attrNameLst>
                                          <p:attrName>ppt_y</p:attrName>
                                        </p:attrNameLst>
                                      </p:cBhvr>
                                      <p:tavLst>
                                        <p:tav tm="0" fmla="#ppt_y-sin(pi*$)/81">
                                          <p:val>
                                            <p:fltVal val="0"/>
                                          </p:val>
                                        </p:tav>
                                        <p:tav tm="100000">
                                          <p:val>
                                            <p:fltVal val="1"/>
                                          </p:val>
                                        </p:tav>
                                      </p:tavLst>
                                    </p:anim>
                                    <p:animScale>
                                      <p:cBhvr>
                                        <p:cTn id="15" dur="39">
                                          <p:stCondLst>
                                            <p:cond delay="975"/>
                                          </p:stCondLst>
                                        </p:cTn>
                                        <p:tgtEl>
                                          <p:spTgt spid="1028"/>
                                        </p:tgtEl>
                                      </p:cBhvr>
                                      <p:to x="100000" y="60000"/>
                                    </p:animScale>
                                    <p:animScale>
                                      <p:cBhvr>
                                        <p:cTn id="16" dur="249" decel="50000">
                                          <p:stCondLst>
                                            <p:cond delay="1014"/>
                                          </p:stCondLst>
                                        </p:cTn>
                                        <p:tgtEl>
                                          <p:spTgt spid="1028"/>
                                        </p:tgtEl>
                                      </p:cBhvr>
                                      <p:to x="100000" y="100000"/>
                                    </p:animScale>
                                    <p:animScale>
                                      <p:cBhvr>
                                        <p:cTn id="17" dur="39">
                                          <p:stCondLst>
                                            <p:cond delay="1968"/>
                                          </p:stCondLst>
                                        </p:cTn>
                                        <p:tgtEl>
                                          <p:spTgt spid="1028"/>
                                        </p:tgtEl>
                                      </p:cBhvr>
                                      <p:to x="100000" y="80000"/>
                                    </p:animScale>
                                    <p:animScale>
                                      <p:cBhvr>
                                        <p:cTn id="18" dur="249" decel="50000">
                                          <p:stCondLst>
                                            <p:cond delay="2007"/>
                                          </p:stCondLst>
                                        </p:cTn>
                                        <p:tgtEl>
                                          <p:spTgt spid="1028"/>
                                        </p:tgtEl>
                                      </p:cBhvr>
                                      <p:to x="100000" y="100000"/>
                                    </p:animScale>
                                    <p:animScale>
                                      <p:cBhvr>
                                        <p:cTn id="19" dur="39">
                                          <p:stCondLst>
                                            <p:cond delay="2463"/>
                                          </p:stCondLst>
                                        </p:cTn>
                                        <p:tgtEl>
                                          <p:spTgt spid="1028"/>
                                        </p:tgtEl>
                                      </p:cBhvr>
                                      <p:to x="100000" y="90000"/>
                                    </p:animScale>
                                    <p:animScale>
                                      <p:cBhvr>
                                        <p:cTn id="20" dur="249" decel="50000">
                                          <p:stCondLst>
                                            <p:cond delay="2502"/>
                                          </p:stCondLst>
                                        </p:cTn>
                                        <p:tgtEl>
                                          <p:spTgt spid="1028"/>
                                        </p:tgtEl>
                                      </p:cBhvr>
                                      <p:to x="100000" y="100000"/>
                                    </p:animScale>
                                    <p:animScale>
                                      <p:cBhvr>
                                        <p:cTn id="21" dur="39">
                                          <p:stCondLst>
                                            <p:cond delay="2712"/>
                                          </p:stCondLst>
                                        </p:cTn>
                                        <p:tgtEl>
                                          <p:spTgt spid="1028"/>
                                        </p:tgtEl>
                                      </p:cBhvr>
                                      <p:to x="100000" y="95000"/>
                                    </p:animScale>
                                    <p:animScale>
                                      <p:cBhvr>
                                        <p:cTn id="22" dur="249" decel="50000">
                                          <p:stCondLst>
                                            <p:cond delay="2751"/>
                                          </p:stCondLst>
                                        </p:cTn>
                                        <p:tgtEl>
                                          <p:spTgt spid="1028"/>
                                        </p:tgtEl>
                                      </p:cBhvr>
                                      <p:to x="100000" y="100000"/>
                                    </p:animScale>
                                  </p:childTnLst>
                                </p:cTn>
                              </p:par>
                            </p:childTnLst>
                          </p:cTn>
                        </p:par>
                        <p:par>
                          <p:cTn id="23" fill="hold">
                            <p:stCondLst>
                              <p:cond delay="8000"/>
                            </p:stCondLst>
                            <p:childTnLst>
                              <p:par>
                                <p:cTn id="24" presetID="32" presetClass="emph" presetSubtype="0" fill="hold" nodeType="afterEffect">
                                  <p:stCondLst>
                                    <p:cond delay="0"/>
                                  </p:stCondLst>
                                  <p:childTnLst>
                                    <p:animRot by="120000">
                                      <p:cBhvr>
                                        <p:cTn id="25" dur="400" fill="hold">
                                          <p:stCondLst>
                                            <p:cond delay="0"/>
                                          </p:stCondLst>
                                        </p:cTn>
                                        <p:tgtEl>
                                          <p:spTgt spid="1028"/>
                                        </p:tgtEl>
                                        <p:attrNameLst>
                                          <p:attrName>r</p:attrName>
                                        </p:attrNameLst>
                                      </p:cBhvr>
                                    </p:animRot>
                                    <p:animRot by="-240000">
                                      <p:cBhvr>
                                        <p:cTn id="26" dur="800" fill="hold">
                                          <p:stCondLst>
                                            <p:cond delay="800"/>
                                          </p:stCondLst>
                                        </p:cTn>
                                        <p:tgtEl>
                                          <p:spTgt spid="1028"/>
                                        </p:tgtEl>
                                        <p:attrNameLst>
                                          <p:attrName>r</p:attrName>
                                        </p:attrNameLst>
                                      </p:cBhvr>
                                    </p:animRot>
                                    <p:animRot by="240000">
                                      <p:cBhvr>
                                        <p:cTn id="27" dur="800" fill="hold">
                                          <p:stCondLst>
                                            <p:cond delay="1600"/>
                                          </p:stCondLst>
                                        </p:cTn>
                                        <p:tgtEl>
                                          <p:spTgt spid="1028"/>
                                        </p:tgtEl>
                                        <p:attrNameLst>
                                          <p:attrName>r</p:attrName>
                                        </p:attrNameLst>
                                      </p:cBhvr>
                                    </p:animRot>
                                    <p:animRot by="-240000">
                                      <p:cBhvr>
                                        <p:cTn id="28" dur="800" fill="hold">
                                          <p:stCondLst>
                                            <p:cond delay="2400"/>
                                          </p:stCondLst>
                                        </p:cTn>
                                        <p:tgtEl>
                                          <p:spTgt spid="1028"/>
                                        </p:tgtEl>
                                        <p:attrNameLst>
                                          <p:attrName>r</p:attrName>
                                        </p:attrNameLst>
                                      </p:cBhvr>
                                    </p:animRot>
                                    <p:animRot by="120000">
                                      <p:cBhvr>
                                        <p:cTn id="29" dur="800" fill="hold">
                                          <p:stCondLst>
                                            <p:cond delay="3200"/>
                                          </p:stCondLst>
                                        </p:cTn>
                                        <p:tgtEl>
                                          <p:spTgt spid="10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5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9141714" cy="3490956"/>
            <a:chOff x="651279" y="598259"/>
            <a:chExt cx="10889442" cy="5680742"/>
          </a:xfrm>
        </p:grpSpPr>
        <p:sp>
          <p:nvSpPr>
            <p:cNvPr id="14"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screenshot of a computer&#10;&#10;AI-generated content may be incorrect.">
            <a:extLst>
              <a:ext uri="{FF2B5EF4-FFF2-40B4-BE49-F238E27FC236}">
                <a16:creationId xmlns:a16="http://schemas.microsoft.com/office/drawing/2014/main" id="{91409416-349D-8D8D-D140-39EE2D70246A}"/>
              </a:ext>
            </a:extLst>
          </p:cNvPr>
          <p:cNvPicPr>
            <a:picLocks noChangeAspect="1"/>
          </p:cNvPicPr>
          <p:nvPr/>
        </p:nvPicPr>
        <p:blipFill>
          <a:blip r:embed="rId5"/>
          <a:stretch>
            <a:fillRect/>
          </a:stretch>
        </p:blipFill>
        <p:spPr>
          <a:xfrm>
            <a:off x="815009" y="3581980"/>
            <a:ext cx="7232412" cy="3001449"/>
          </a:xfrm>
          <a:prstGeom prst="rect">
            <a:avLst/>
          </a:prstGeom>
        </p:spPr>
      </p:pic>
      <p:grpSp>
        <p:nvGrpSpPr>
          <p:cNvPr id="17" name="Group 1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8" name="Freeform: Shape 1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459761" y="554742"/>
            <a:ext cx="5121899" cy="720186"/>
          </a:xfrm>
        </p:spPr>
        <p:txBody>
          <a:bodyPr anchor="b">
            <a:normAutofit/>
          </a:bodyPr>
          <a:lstStyle/>
          <a:p>
            <a:pPr algn="l"/>
            <a:r>
              <a:rPr lang="en-US" sz="3600" dirty="0"/>
              <a:t>IAM Roles and Policies</a:t>
            </a:r>
          </a:p>
        </p:txBody>
      </p:sp>
      <p:sp>
        <p:nvSpPr>
          <p:cNvPr id="3" name="Content Placeholder 2"/>
          <p:cNvSpPr>
            <a:spLocks noGrp="1"/>
          </p:cNvSpPr>
          <p:nvPr>
            <p:ph idx="1"/>
          </p:nvPr>
        </p:nvSpPr>
        <p:spPr>
          <a:xfrm>
            <a:off x="653950" y="1049250"/>
            <a:ext cx="6018520" cy="2651110"/>
          </a:xfrm>
        </p:spPr>
        <p:txBody>
          <a:bodyPr anchor="ctr">
            <a:normAutofit/>
          </a:bodyPr>
          <a:lstStyle/>
          <a:p>
            <a:pPr marL="0" indent="0">
              <a:buNone/>
              <a:defRPr sz="1800"/>
            </a:pPr>
            <a:r>
              <a:rPr lang="en-US" sz="1600" dirty="0"/>
              <a:t>AWS IAM controls access using roles and policies.</a:t>
            </a:r>
          </a:p>
          <a:p>
            <a:pPr>
              <a:defRPr sz="1800"/>
            </a:pPr>
            <a:endParaRPr lang="en-US" sz="1600" dirty="0"/>
          </a:p>
          <a:p>
            <a:pPr marL="0" indent="0">
              <a:buNone/>
              <a:defRPr sz="1800"/>
            </a:pPr>
            <a:r>
              <a:rPr lang="en-US" sz="1800" b="1" dirty="0"/>
              <a:t>Best practices applied:</a:t>
            </a:r>
          </a:p>
          <a:p>
            <a:pPr>
              <a:defRPr sz="1800"/>
            </a:pPr>
            <a:r>
              <a:rPr lang="en-US" sz="1600" dirty="0"/>
              <a:t>Principle of Least Privilege</a:t>
            </a:r>
          </a:p>
          <a:p>
            <a:pPr>
              <a:defRPr sz="1800"/>
            </a:pPr>
            <a:r>
              <a:rPr lang="en-US" sz="1600" dirty="0"/>
              <a:t>Custom Lambda-to-DynamoDB and Lambda-to-S3 roles</a:t>
            </a:r>
          </a:p>
          <a:p>
            <a:pPr>
              <a:defRPr sz="1800"/>
            </a:pPr>
            <a:r>
              <a:rPr lang="en-US" sz="1600" dirty="0"/>
              <a:t> Resource policies to restrict access</a:t>
            </a:r>
          </a:p>
        </p:txBody>
      </p:sp>
      <p:cxnSp>
        <p:nvCxnSpPr>
          <p:cNvPr id="5" name="Straight Connector 4">
            <a:extLst>
              <a:ext uri="{FF2B5EF4-FFF2-40B4-BE49-F238E27FC236}">
                <a16:creationId xmlns:a16="http://schemas.microsoft.com/office/drawing/2014/main" id="{F47154B8-D5B3-21A6-8D43-9E20F999E84E}"/>
              </a:ext>
            </a:extLst>
          </p:cNvPr>
          <p:cNvCxnSpPr>
            <a:cxnSpLocks/>
          </p:cNvCxnSpPr>
          <p:nvPr/>
        </p:nvCxnSpPr>
        <p:spPr>
          <a:xfrm>
            <a:off x="553164" y="1178320"/>
            <a:ext cx="4412907" cy="0"/>
          </a:xfrm>
          <a:prstGeom prst="line">
            <a:avLst/>
          </a:prstGeom>
        </p:spPr>
        <p:style>
          <a:lnRef idx="2">
            <a:schemeClr val="accent6"/>
          </a:lnRef>
          <a:fillRef idx="0">
            <a:schemeClr val="accent6"/>
          </a:fillRef>
          <a:effectRef idx="1">
            <a:schemeClr val="accent6"/>
          </a:effectRef>
          <a:fontRef idx="minor">
            <a:schemeClr val="tx1"/>
          </a:fontRef>
        </p:style>
      </p:cxnSp>
      <p:pic>
        <p:nvPicPr>
          <p:cNvPr id="7" name="Audio 6">
            <a:hlinkClick r:id="" action="ppaction://media"/>
            <a:extLst>
              <a:ext uri="{FF2B5EF4-FFF2-40B4-BE49-F238E27FC236}">
                <a16:creationId xmlns:a16="http://schemas.microsoft.com/office/drawing/2014/main" id="{EDFF01EC-0A1E-6176-761C-A2F2EFA3D3D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5622">
        <p:random/>
      </p:transition>
    </mc:Choice>
    <mc:Fallback>
      <p:transition spd="slow" advTm="1562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42" presetClass="entr" presetSubtype="0" fill="hold" nodeType="withEffect">
                                  <p:stCondLst>
                                    <p:cond delay="3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2000"/>
                                        <p:tgtEl>
                                          <p:spTgt spid="4"/>
                                        </p:tgtEl>
                                      </p:cBhvr>
                                    </p:animEffect>
                                    <p:anim calcmode="lin" valueType="num">
                                      <p:cBhvr>
                                        <p:cTn id="10" dur="2000" fill="hold"/>
                                        <p:tgtEl>
                                          <p:spTgt spid="4"/>
                                        </p:tgtEl>
                                        <p:attrNameLst>
                                          <p:attrName>ppt_x</p:attrName>
                                        </p:attrNameLst>
                                      </p:cBhvr>
                                      <p:tavLst>
                                        <p:tav tm="0">
                                          <p:val>
                                            <p:strVal val="#ppt_x"/>
                                          </p:val>
                                        </p:tav>
                                        <p:tav tm="100000">
                                          <p:val>
                                            <p:strVal val="#ppt_x"/>
                                          </p:val>
                                        </p:tav>
                                      </p:tavLst>
                                    </p:anim>
                                    <p:anim calcmode="lin" valueType="num">
                                      <p:cBhvr>
                                        <p:cTn id="11" dur="2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7D07B7BC-3270-4CF3-A7AA-0937908AD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a:extLst>
              <a:ext uri="{FF2B5EF4-FFF2-40B4-BE49-F238E27FC236}">
                <a16:creationId xmlns:a16="http://schemas.microsoft.com/office/drawing/2014/main" id="{3248F5E6-4377-481A-9615-8B26AF96A0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1714" cy="6858000"/>
            <a:chOff x="651279" y="598259"/>
            <a:chExt cx="10889442" cy="5680742"/>
          </a:xfrm>
        </p:grpSpPr>
        <p:sp>
          <p:nvSpPr>
            <p:cNvPr id="12" name="Color">
              <a:extLst>
                <a:ext uri="{FF2B5EF4-FFF2-40B4-BE49-F238E27FC236}">
                  <a16:creationId xmlns:a16="http://schemas.microsoft.com/office/drawing/2014/main" id="{D8552057-9E04-4499-916A-649BB6B51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a:extLst>
                <a:ext uri="{FF2B5EF4-FFF2-40B4-BE49-F238E27FC236}">
                  <a16:creationId xmlns:a16="http://schemas.microsoft.com/office/drawing/2014/main" id="{D1194A2F-4E63-4228-A833-4D86528EAD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59F20A94-83DE-10BB-41A1-367A5C536CBB}"/>
              </a:ext>
            </a:extLst>
          </p:cNvPr>
          <p:cNvPicPr>
            <a:picLocks noChangeAspect="1"/>
          </p:cNvPicPr>
          <p:nvPr/>
        </p:nvPicPr>
        <p:blipFill>
          <a:blip r:embed="rId5"/>
          <a:stretch>
            <a:fillRect/>
          </a:stretch>
        </p:blipFill>
        <p:spPr>
          <a:xfrm>
            <a:off x="1124753" y="3051111"/>
            <a:ext cx="7071543" cy="3376662"/>
          </a:xfrm>
          <a:prstGeom prst="rect">
            <a:avLst/>
          </a:prstGeom>
        </p:spPr>
      </p:pic>
      <p:grpSp>
        <p:nvGrpSpPr>
          <p:cNvPr id="15" name="Group 1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6" name="Freeform: Shape 15">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459761" y="573148"/>
            <a:ext cx="7783113" cy="767695"/>
          </a:xfrm>
        </p:spPr>
        <p:txBody>
          <a:bodyPr anchor="t">
            <a:normAutofit/>
          </a:bodyPr>
          <a:lstStyle/>
          <a:p>
            <a:pPr algn="l"/>
            <a:r>
              <a:rPr lang="en-US" sz="3600" dirty="0"/>
              <a:t>Securing Cloud Connections</a:t>
            </a:r>
          </a:p>
        </p:txBody>
      </p:sp>
      <p:sp>
        <p:nvSpPr>
          <p:cNvPr id="3" name="Content Placeholder 2"/>
          <p:cNvSpPr>
            <a:spLocks noGrp="1"/>
          </p:cNvSpPr>
          <p:nvPr>
            <p:ph idx="1"/>
          </p:nvPr>
        </p:nvSpPr>
        <p:spPr>
          <a:xfrm>
            <a:off x="664992" y="1210649"/>
            <a:ext cx="6777481" cy="2136075"/>
          </a:xfrm>
        </p:spPr>
        <p:txBody>
          <a:bodyPr anchor="ctr">
            <a:normAutofit/>
          </a:bodyPr>
          <a:lstStyle/>
          <a:p>
            <a:pPr marL="0" indent="0">
              <a:buNone/>
              <a:defRPr sz="1800"/>
            </a:pPr>
            <a:r>
              <a:rPr lang="en-US" sz="1800" b="1" dirty="0"/>
              <a:t>Security layers implemented:</a:t>
            </a:r>
          </a:p>
          <a:p>
            <a:pPr>
              <a:defRPr sz="1800"/>
            </a:pPr>
            <a:r>
              <a:rPr lang="en-US" sz="1600" dirty="0"/>
              <a:t>HTTPS for all web communication</a:t>
            </a:r>
          </a:p>
          <a:p>
            <a:pPr>
              <a:defRPr sz="1800"/>
            </a:pPr>
            <a:r>
              <a:rPr lang="en-US" sz="1600" dirty="0"/>
              <a:t>IAM trust relationships for inter-service connections</a:t>
            </a:r>
          </a:p>
          <a:p>
            <a:pPr>
              <a:defRPr sz="1800"/>
            </a:pPr>
            <a:r>
              <a:rPr lang="en-US" sz="1600" dirty="0"/>
              <a:t>Environment variables for credentials instead of hard-coded secrets</a:t>
            </a:r>
          </a:p>
        </p:txBody>
      </p:sp>
      <p:cxnSp>
        <p:nvCxnSpPr>
          <p:cNvPr id="5" name="Straight Connector 4">
            <a:extLst>
              <a:ext uri="{FF2B5EF4-FFF2-40B4-BE49-F238E27FC236}">
                <a16:creationId xmlns:a16="http://schemas.microsoft.com/office/drawing/2014/main" id="{31A15F78-D5E1-F9A9-A874-51C3FC7BA381}"/>
              </a:ext>
            </a:extLst>
          </p:cNvPr>
          <p:cNvCxnSpPr>
            <a:cxnSpLocks/>
          </p:cNvCxnSpPr>
          <p:nvPr/>
        </p:nvCxnSpPr>
        <p:spPr>
          <a:xfrm>
            <a:off x="553164" y="1178320"/>
            <a:ext cx="5178401" cy="0"/>
          </a:xfrm>
          <a:prstGeom prst="line">
            <a:avLst/>
          </a:prstGeom>
        </p:spPr>
        <p:style>
          <a:lnRef idx="2">
            <a:schemeClr val="accent6"/>
          </a:lnRef>
          <a:fillRef idx="0">
            <a:schemeClr val="accent6"/>
          </a:fillRef>
          <a:effectRef idx="1">
            <a:schemeClr val="accent6"/>
          </a:effectRef>
          <a:fontRef idx="minor">
            <a:schemeClr val="tx1"/>
          </a:fontRef>
        </p:style>
      </p:cxnSp>
      <p:pic>
        <p:nvPicPr>
          <p:cNvPr id="7" name="Audio 6">
            <a:hlinkClick r:id="" action="ppaction://media"/>
            <a:extLst>
              <a:ext uri="{FF2B5EF4-FFF2-40B4-BE49-F238E27FC236}">
                <a16:creationId xmlns:a16="http://schemas.microsoft.com/office/drawing/2014/main" id="{5CB8D5EA-B69A-4002-E3FA-90B49C5F2C0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6964">
        <p:random/>
      </p:transition>
    </mc:Choice>
    <mc:Fallback>
      <p:transition spd="slow" advTm="1696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42" presetClass="entr" presetSubtype="0" fill="hold" nodeType="withEffect">
                                  <p:stCondLst>
                                    <p:cond delay="3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2000"/>
                                        <p:tgtEl>
                                          <p:spTgt spid="4"/>
                                        </p:tgtEl>
                                      </p:cBhvr>
                                    </p:animEffect>
                                    <p:anim calcmode="lin" valueType="num">
                                      <p:cBhvr>
                                        <p:cTn id="10" dur="2000" fill="hold"/>
                                        <p:tgtEl>
                                          <p:spTgt spid="4"/>
                                        </p:tgtEl>
                                        <p:attrNameLst>
                                          <p:attrName>ppt_x</p:attrName>
                                        </p:attrNameLst>
                                      </p:cBhvr>
                                      <p:tavLst>
                                        <p:tav tm="0">
                                          <p:val>
                                            <p:strVal val="#ppt_x"/>
                                          </p:val>
                                        </p:tav>
                                        <p:tav tm="100000">
                                          <p:val>
                                            <p:strVal val="#ppt_x"/>
                                          </p:val>
                                        </p:tav>
                                      </p:tavLst>
                                    </p:anim>
                                    <p:anim calcmode="lin" valueType="num">
                                      <p:cBhvr>
                                        <p:cTn id="11" dur="2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963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B58FB4AD-41E6-47ED-BDA3-A923E30D37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7034"/>
            <a:ext cx="9141711" cy="6858000"/>
            <a:chOff x="-2848" y="0"/>
            <a:chExt cx="12188949" cy="6858000"/>
          </a:xfrm>
        </p:grpSpPr>
        <p:sp>
          <p:nvSpPr>
            <p:cNvPr id="13" name="Color Cover">
              <a:extLst>
                <a:ext uri="{FF2B5EF4-FFF2-40B4-BE49-F238E27FC236}">
                  <a16:creationId xmlns:a16="http://schemas.microsoft.com/office/drawing/2014/main" id="{6BAE21C0-2D03-4FC3-9667-4C4B9CC76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Cover">
              <a:extLst>
                <a:ext uri="{FF2B5EF4-FFF2-40B4-BE49-F238E27FC236}">
                  <a16:creationId xmlns:a16="http://schemas.microsoft.com/office/drawing/2014/main" id="{FCB3CB3B-5D77-4F1E-A155-DF4EE6E859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74F4E70D-A4C9-44E3-A00A-F3AD121AC1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17" name="Color">
              <a:extLst>
                <a:ext uri="{FF2B5EF4-FFF2-40B4-BE49-F238E27FC236}">
                  <a16:creationId xmlns:a16="http://schemas.microsoft.com/office/drawing/2014/main" id="{E8AFF701-6A8D-44BD-8C85-9EE4110F6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a:extLst>
                <a:ext uri="{FF2B5EF4-FFF2-40B4-BE49-F238E27FC236}">
                  <a16:creationId xmlns:a16="http://schemas.microsoft.com/office/drawing/2014/main" id="{7D44C50E-4B0D-458E-8745-151B0968E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21" name="Freeform: Shape 20">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4F61F91B-361F-4DD4-9DD1-C381F901C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77608" y="6400535"/>
              <a:ext cx="985772" cy="457465"/>
            </a:xfrm>
            <a:custGeom>
              <a:avLst/>
              <a:gdLst>
                <a:gd name="connsiteX0" fmla="*/ 492886 w 985772"/>
                <a:gd name="connsiteY0" fmla="*/ 0 h 460049"/>
                <a:gd name="connsiteX1" fmla="*/ 979365 w 985772"/>
                <a:gd name="connsiteY1" fmla="*/ 396492 h 460049"/>
                <a:gd name="connsiteX2" fmla="*/ 985772 w 985772"/>
                <a:gd name="connsiteY2" fmla="*/ 460049 h 460049"/>
                <a:gd name="connsiteX3" fmla="*/ 0 w 985772"/>
                <a:gd name="connsiteY3" fmla="*/ 460049 h 460049"/>
                <a:gd name="connsiteX4" fmla="*/ 6407 w 985772"/>
                <a:gd name="connsiteY4" fmla="*/ 396492 h 460049"/>
                <a:gd name="connsiteX5" fmla="*/ 492886 w 985772"/>
                <a:gd name="connsiteY5" fmla="*/ 0 h 46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5772" h="460049">
                  <a:moveTo>
                    <a:pt x="492886" y="0"/>
                  </a:moveTo>
                  <a:cubicBezTo>
                    <a:pt x="732851" y="0"/>
                    <a:pt x="933061" y="170215"/>
                    <a:pt x="979365" y="396492"/>
                  </a:cubicBezTo>
                  <a:lnTo>
                    <a:pt x="985772" y="460049"/>
                  </a:lnTo>
                  <a:lnTo>
                    <a:pt x="0" y="460049"/>
                  </a:lnTo>
                  <a:lnTo>
                    <a:pt x="6407" y="396492"/>
                  </a:lnTo>
                  <a:cubicBezTo>
                    <a:pt x="52711" y="170215"/>
                    <a:pt x="252921" y="0"/>
                    <a:pt x="492886"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849368" y="882421"/>
            <a:ext cx="3234292" cy="721260"/>
          </a:xfrm>
        </p:spPr>
        <p:txBody>
          <a:bodyPr anchor="b">
            <a:normAutofit/>
          </a:bodyPr>
          <a:lstStyle/>
          <a:p>
            <a:pPr algn="l"/>
            <a:r>
              <a:rPr lang="en-US" sz="3600" dirty="0"/>
              <a:t>Key Takeaways</a:t>
            </a:r>
          </a:p>
        </p:txBody>
      </p:sp>
      <p:sp>
        <p:nvSpPr>
          <p:cNvPr id="3" name="Content Placeholder 2"/>
          <p:cNvSpPr>
            <a:spLocks noGrp="1"/>
          </p:cNvSpPr>
          <p:nvPr>
            <p:ph idx="1"/>
          </p:nvPr>
        </p:nvSpPr>
        <p:spPr>
          <a:xfrm>
            <a:off x="849368" y="1699618"/>
            <a:ext cx="4366152" cy="2596896"/>
          </a:xfrm>
        </p:spPr>
        <p:txBody>
          <a:bodyPr anchor="t">
            <a:normAutofit/>
          </a:bodyPr>
          <a:lstStyle/>
          <a:p>
            <a:pPr marL="0" indent="0">
              <a:lnSpc>
                <a:spcPct val="90000"/>
              </a:lnSpc>
              <a:buNone/>
              <a:defRPr sz="1800"/>
            </a:pPr>
            <a:r>
              <a:rPr lang="en-US" sz="1600" dirty="0"/>
              <a:t>This migration provided hands-on experience in modern cloud-native development principles.</a:t>
            </a:r>
          </a:p>
          <a:p>
            <a:pPr>
              <a:lnSpc>
                <a:spcPct val="90000"/>
              </a:lnSpc>
              <a:defRPr sz="1800"/>
            </a:pPr>
            <a:endParaRPr lang="en-US" sz="1600" dirty="0"/>
          </a:p>
          <a:p>
            <a:pPr>
              <a:lnSpc>
                <a:spcPct val="90000"/>
              </a:lnSpc>
              <a:defRPr sz="1800"/>
            </a:pPr>
            <a:r>
              <a:rPr lang="en-US" sz="1600" dirty="0"/>
              <a:t>1. Docker containerization streamlined deployment.</a:t>
            </a:r>
          </a:p>
          <a:p>
            <a:pPr>
              <a:lnSpc>
                <a:spcPct val="90000"/>
              </a:lnSpc>
              <a:defRPr sz="1800"/>
            </a:pPr>
            <a:r>
              <a:rPr lang="en-US" sz="1600" dirty="0"/>
              <a:t>2. AWS Lambda and API Gateway enabled serverless scalability.</a:t>
            </a:r>
          </a:p>
          <a:p>
            <a:pPr>
              <a:lnSpc>
                <a:spcPct val="90000"/>
              </a:lnSpc>
              <a:defRPr sz="1800"/>
            </a:pPr>
            <a:r>
              <a:rPr lang="en-US" sz="1600" dirty="0"/>
              <a:t>3. IAM roles and encryption enhanced security.</a:t>
            </a:r>
          </a:p>
          <a:p>
            <a:pPr marL="0" indent="0">
              <a:lnSpc>
                <a:spcPct val="90000"/>
              </a:lnSpc>
              <a:buNone/>
              <a:defRPr sz="1800"/>
            </a:pPr>
            <a:endParaRPr lang="en-US" sz="1600" dirty="0"/>
          </a:p>
        </p:txBody>
      </p:sp>
      <p:pic>
        <p:nvPicPr>
          <p:cNvPr id="6" name="Picture 5" descr="A screenshot of a computer&#10;&#10;AI-generated content may be incorrect.">
            <a:extLst>
              <a:ext uri="{FF2B5EF4-FFF2-40B4-BE49-F238E27FC236}">
                <a16:creationId xmlns:a16="http://schemas.microsoft.com/office/drawing/2014/main" id="{21E4A00C-BCE0-BCC9-14EB-35C4E1C61AEE}"/>
              </a:ext>
            </a:extLst>
          </p:cNvPr>
          <p:cNvPicPr>
            <a:picLocks noChangeAspect="1"/>
          </p:cNvPicPr>
          <p:nvPr/>
        </p:nvPicPr>
        <p:blipFill>
          <a:blip r:embed="rId5"/>
          <a:stretch>
            <a:fillRect/>
          </a:stretch>
        </p:blipFill>
        <p:spPr>
          <a:xfrm>
            <a:off x="3468245" y="3712673"/>
            <a:ext cx="4887251" cy="2344940"/>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F9AB14CB-7E9C-1DEC-4805-433227BE397B}"/>
              </a:ext>
            </a:extLst>
          </p:cNvPr>
          <p:cNvPicPr>
            <a:picLocks noChangeAspect="1"/>
          </p:cNvPicPr>
          <p:nvPr/>
        </p:nvPicPr>
        <p:blipFill>
          <a:blip r:embed="rId6"/>
          <a:stretch>
            <a:fillRect/>
          </a:stretch>
        </p:blipFill>
        <p:spPr>
          <a:xfrm>
            <a:off x="5434496" y="797774"/>
            <a:ext cx="2921000" cy="2793365"/>
          </a:xfrm>
          <a:prstGeom prst="rect">
            <a:avLst/>
          </a:prstGeom>
        </p:spPr>
      </p:pic>
      <p:cxnSp>
        <p:nvCxnSpPr>
          <p:cNvPr id="8" name="Straight Connector 7">
            <a:extLst>
              <a:ext uri="{FF2B5EF4-FFF2-40B4-BE49-F238E27FC236}">
                <a16:creationId xmlns:a16="http://schemas.microsoft.com/office/drawing/2014/main" id="{63EF4F59-0E7B-4A1E-C116-01CAB7C6B42F}"/>
              </a:ext>
            </a:extLst>
          </p:cNvPr>
          <p:cNvCxnSpPr>
            <a:cxnSpLocks/>
          </p:cNvCxnSpPr>
          <p:nvPr/>
        </p:nvCxnSpPr>
        <p:spPr>
          <a:xfrm>
            <a:off x="879044" y="1576053"/>
            <a:ext cx="2785182" cy="0"/>
          </a:xfrm>
          <a:prstGeom prst="line">
            <a:avLst/>
          </a:prstGeom>
        </p:spPr>
        <p:style>
          <a:lnRef idx="2">
            <a:schemeClr val="accent6"/>
          </a:lnRef>
          <a:fillRef idx="0">
            <a:schemeClr val="accent6"/>
          </a:fillRef>
          <a:effectRef idx="1">
            <a:schemeClr val="accent6"/>
          </a:effectRef>
          <a:fontRef idx="minor">
            <a:schemeClr val="tx1"/>
          </a:fontRef>
        </p:style>
      </p:cxnSp>
      <p:pic>
        <p:nvPicPr>
          <p:cNvPr id="56" name="Audio 55">
            <a:hlinkClick r:id="" action="ppaction://media"/>
            <a:extLst>
              <a:ext uri="{FF2B5EF4-FFF2-40B4-BE49-F238E27FC236}">
                <a16:creationId xmlns:a16="http://schemas.microsoft.com/office/drawing/2014/main" id="{772E27FC-DF75-1C80-7B2A-09369D49A1C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31683">
        <p:random/>
      </p:transition>
    </mc:Choice>
    <mc:Fallback>
      <p:transition spd="slow" advTm="31683">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par>
                                <p:cTn id="7" presetID="42" presetClass="entr" presetSubtype="0" fill="hold" nodeType="withEffect">
                                  <p:stCondLst>
                                    <p:cond delay="3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2000"/>
                                        <p:tgtEl>
                                          <p:spTgt spid="6"/>
                                        </p:tgtEl>
                                      </p:cBhvr>
                                    </p:animEffect>
                                    <p:anim calcmode="lin" valueType="num">
                                      <p:cBhvr>
                                        <p:cTn id="10" dur="2000" fill="hold"/>
                                        <p:tgtEl>
                                          <p:spTgt spid="6"/>
                                        </p:tgtEl>
                                        <p:attrNameLst>
                                          <p:attrName>ppt_x</p:attrName>
                                        </p:attrNameLst>
                                      </p:cBhvr>
                                      <p:tavLst>
                                        <p:tav tm="0">
                                          <p:val>
                                            <p:strVal val="#ppt_x"/>
                                          </p:val>
                                        </p:tav>
                                        <p:tav tm="100000">
                                          <p:val>
                                            <p:strVal val="#ppt_x"/>
                                          </p:val>
                                        </p:tav>
                                      </p:tavLst>
                                    </p:anim>
                                    <p:anim calcmode="lin" valueType="num">
                                      <p:cBhvr>
                                        <p:cTn id="11" dur="2000" fill="hold"/>
                                        <p:tgtEl>
                                          <p:spTgt spid="6"/>
                                        </p:tgtEl>
                                        <p:attrNameLst>
                                          <p:attrName>ppt_y</p:attrName>
                                        </p:attrNameLst>
                                      </p:cBhvr>
                                      <p:tavLst>
                                        <p:tav tm="0">
                                          <p:val>
                                            <p:strVal val="#ppt_y+.1"/>
                                          </p:val>
                                        </p:tav>
                                        <p:tav tm="100000">
                                          <p:val>
                                            <p:strVal val="#ppt_y"/>
                                          </p:val>
                                        </p:tav>
                                      </p:tavLst>
                                    </p:anim>
                                  </p:childTnLst>
                                </p:cTn>
                              </p:par>
                              <p:par>
                                <p:cTn id="12" presetID="47" presetClass="entr" presetSubtype="0" fill="hold" nodeType="withEffect">
                                  <p:stCondLst>
                                    <p:cond delay="50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000"/>
                                        <p:tgtEl>
                                          <p:spTgt spid="7"/>
                                        </p:tgtEl>
                                      </p:cBhvr>
                                    </p:animEffect>
                                    <p:anim calcmode="lin" valueType="num">
                                      <p:cBhvr>
                                        <p:cTn id="15" dur="2000" fill="hold"/>
                                        <p:tgtEl>
                                          <p:spTgt spid="7"/>
                                        </p:tgtEl>
                                        <p:attrNameLst>
                                          <p:attrName>ppt_x</p:attrName>
                                        </p:attrNameLst>
                                      </p:cBhvr>
                                      <p:tavLst>
                                        <p:tav tm="0">
                                          <p:val>
                                            <p:strVal val="#ppt_x"/>
                                          </p:val>
                                        </p:tav>
                                        <p:tav tm="100000">
                                          <p:val>
                                            <p:strVal val="#ppt_x"/>
                                          </p:val>
                                        </p:tav>
                                      </p:tavLst>
                                    </p:anim>
                                    <p:anim calcmode="lin" valueType="num">
                                      <p:cBhvr>
                                        <p:cTn id="16" dur="2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124"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6" name="Group 125">
            <a:extLst>
              <a:ext uri="{FF2B5EF4-FFF2-40B4-BE49-F238E27FC236}">
                <a16:creationId xmlns:a16="http://schemas.microsoft.com/office/drawing/2014/main" id="{094DE5E8-C080-45A4-B2F4-8FE7D8F8EE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1" cy="6858000"/>
            <a:chOff x="-2848" y="0"/>
            <a:chExt cx="12188949" cy="6858000"/>
          </a:xfrm>
        </p:grpSpPr>
        <p:sp>
          <p:nvSpPr>
            <p:cNvPr id="127" name="Color Cover">
              <a:extLst>
                <a:ext uri="{FF2B5EF4-FFF2-40B4-BE49-F238E27FC236}">
                  <a16:creationId xmlns:a16="http://schemas.microsoft.com/office/drawing/2014/main" id="{1FAC8321-8295-4F58-80B8-C1A774606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Color Cover">
              <a:extLst>
                <a:ext uri="{FF2B5EF4-FFF2-40B4-BE49-F238E27FC236}">
                  <a16:creationId xmlns:a16="http://schemas.microsoft.com/office/drawing/2014/main" id="{2BE89D78-556E-4C9E-A234-78B085023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0" name="Group 129">
            <a:extLst>
              <a:ext uri="{FF2B5EF4-FFF2-40B4-BE49-F238E27FC236}">
                <a16:creationId xmlns:a16="http://schemas.microsoft.com/office/drawing/2014/main" id="{9A28EBCD-582B-4E3B-AB95-15EA16034C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131" name="Color">
              <a:extLst>
                <a:ext uri="{FF2B5EF4-FFF2-40B4-BE49-F238E27FC236}">
                  <a16:creationId xmlns:a16="http://schemas.microsoft.com/office/drawing/2014/main" id="{49E29E18-2832-4FBD-901C-97986DBD0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Color">
              <a:extLst>
                <a:ext uri="{FF2B5EF4-FFF2-40B4-BE49-F238E27FC236}">
                  <a16:creationId xmlns:a16="http://schemas.microsoft.com/office/drawing/2014/main" id="{7327E470-287A-4E1E-8A04-A3596DBD97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screenshot of a computer&#10;&#10;AI-generated content may be incorrect.">
            <a:extLst>
              <a:ext uri="{FF2B5EF4-FFF2-40B4-BE49-F238E27FC236}">
                <a16:creationId xmlns:a16="http://schemas.microsoft.com/office/drawing/2014/main" id="{E8D0D6AB-A91A-009B-9220-48D532AE5755}"/>
              </a:ext>
            </a:extLst>
          </p:cNvPr>
          <p:cNvPicPr>
            <a:picLocks noChangeAspect="1"/>
          </p:cNvPicPr>
          <p:nvPr/>
        </p:nvPicPr>
        <p:blipFill>
          <a:blip r:embed="rId5"/>
          <a:srcRect l="10930" r="5018" b="-3"/>
          <a:stretch>
            <a:fillRect/>
          </a:stretch>
        </p:blipFill>
        <p:spPr>
          <a:xfrm>
            <a:off x="4691637" y="1553902"/>
            <a:ext cx="3693619" cy="2460963"/>
          </a:xfrm>
          <a:prstGeom prst="rect">
            <a:avLst/>
          </a:prstGeom>
          <a:effectLst/>
        </p:spPr>
      </p:pic>
      <p:pic>
        <p:nvPicPr>
          <p:cNvPr id="7" name="Picture 6" descr="A computer screen shot of a black screen&#10;&#10;AI-generated content may be incorrect.">
            <a:extLst>
              <a:ext uri="{FF2B5EF4-FFF2-40B4-BE49-F238E27FC236}">
                <a16:creationId xmlns:a16="http://schemas.microsoft.com/office/drawing/2014/main" id="{83076EBA-53A4-2444-CFB0-858E56658E29}"/>
              </a:ext>
            </a:extLst>
          </p:cNvPr>
          <p:cNvPicPr>
            <a:picLocks noChangeAspect="1"/>
          </p:cNvPicPr>
          <p:nvPr/>
        </p:nvPicPr>
        <p:blipFill>
          <a:blip r:embed="rId6">
            <a:alphaModFix/>
          </a:blip>
          <a:stretch>
            <a:fillRect/>
          </a:stretch>
        </p:blipFill>
        <p:spPr>
          <a:xfrm>
            <a:off x="2824441" y="4198155"/>
            <a:ext cx="5540318" cy="1897557"/>
          </a:xfrm>
          <a:prstGeom prst="rect">
            <a:avLst/>
          </a:prstGeom>
          <a:effectLst/>
          <a:scene3d>
            <a:camera prst="orthographicFront"/>
            <a:lightRig rig="threePt" dir="t"/>
          </a:scene3d>
          <a:sp3d/>
        </p:spPr>
      </p:pic>
      <p:grpSp>
        <p:nvGrpSpPr>
          <p:cNvPr id="134" name="Group 13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7" cy="6858000"/>
            <a:chOff x="0" y="0"/>
            <a:chExt cx="12188952" cy="6858000"/>
          </a:xfrm>
        </p:grpSpPr>
        <p:sp>
          <p:nvSpPr>
            <p:cNvPr id="135" name="Freeform: Shape 13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6" name="Freeform: Shape 13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7" name="Freeform: Shape 13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8" name="Freeform: Shape 13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39" name="Freeform: Shape 13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40" name="Freeform: Shape 13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41" name="Freeform: Shape 14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563793" y="872038"/>
            <a:ext cx="3811350" cy="587857"/>
          </a:xfrm>
        </p:spPr>
        <p:txBody>
          <a:bodyPr anchor="b">
            <a:normAutofit fontScale="90000"/>
          </a:bodyPr>
          <a:lstStyle/>
          <a:p>
            <a:pPr algn="l"/>
            <a:r>
              <a:rPr lang="en-US" sz="3600" dirty="0"/>
              <a:t>Purpose &amp; Overview</a:t>
            </a:r>
          </a:p>
        </p:txBody>
      </p:sp>
      <p:sp>
        <p:nvSpPr>
          <p:cNvPr id="3" name="Content Placeholder 2"/>
          <p:cNvSpPr>
            <a:spLocks noGrp="1"/>
          </p:cNvSpPr>
          <p:nvPr>
            <p:ph idx="1"/>
          </p:nvPr>
        </p:nvSpPr>
        <p:spPr>
          <a:xfrm>
            <a:off x="615317" y="1692792"/>
            <a:ext cx="4044341" cy="2723270"/>
          </a:xfrm>
        </p:spPr>
        <p:txBody>
          <a:bodyPr anchor="t">
            <a:normAutofit/>
          </a:bodyPr>
          <a:lstStyle/>
          <a:p>
            <a:pPr marL="0" indent="0">
              <a:lnSpc>
                <a:spcPct val="90000"/>
              </a:lnSpc>
              <a:buNone/>
              <a:defRPr sz="1800"/>
            </a:pPr>
            <a:r>
              <a:rPr lang="en-US" sz="1800" b="1" dirty="0"/>
              <a:t>Purpose</a:t>
            </a:r>
            <a:r>
              <a:rPr lang="en-US" sz="1600" dirty="0"/>
              <a:t>: To explain the process and challenges of moving a full-stack application to AWS cloud infrastructure.</a:t>
            </a:r>
          </a:p>
          <a:p>
            <a:pPr>
              <a:lnSpc>
                <a:spcPct val="90000"/>
              </a:lnSpc>
              <a:defRPr sz="1800"/>
            </a:pPr>
            <a:endParaRPr lang="en-US" sz="1600" dirty="0"/>
          </a:p>
          <a:p>
            <a:pPr marL="0" indent="0">
              <a:lnSpc>
                <a:spcPct val="90000"/>
              </a:lnSpc>
              <a:buNone/>
              <a:defRPr sz="1800"/>
            </a:pPr>
            <a:r>
              <a:rPr lang="en-US" sz="1800" b="1" dirty="0"/>
              <a:t>Overview</a:t>
            </a:r>
            <a:r>
              <a:rPr lang="en-US" sz="1600" dirty="0"/>
              <a:t>:</a:t>
            </a:r>
          </a:p>
          <a:p>
            <a:pPr>
              <a:lnSpc>
                <a:spcPct val="90000"/>
              </a:lnSpc>
              <a:defRPr sz="1800"/>
            </a:pPr>
            <a:r>
              <a:rPr lang="en-US" sz="1600" dirty="0"/>
              <a:t>Containerization and orchestration</a:t>
            </a:r>
          </a:p>
          <a:p>
            <a:pPr>
              <a:lnSpc>
                <a:spcPct val="90000"/>
              </a:lnSpc>
              <a:defRPr sz="1800"/>
            </a:pPr>
            <a:r>
              <a:rPr lang="en-US" sz="1600" dirty="0"/>
              <a:t>Serverless development</a:t>
            </a:r>
          </a:p>
          <a:p>
            <a:pPr>
              <a:lnSpc>
                <a:spcPct val="90000"/>
              </a:lnSpc>
              <a:defRPr sz="1800"/>
            </a:pPr>
            <a:r>
              <a:rPr lang="en-US" sz="1600" dirty="0"/>
              <a:t>Cloud scalability principles</a:t>
            </a:r>
          </a:p>
          <a:p>
            <a:pPr>
              <a:lnSpc>
                <a:spcPct val="90000"/>
              </a:lnSpc>
              <a:defRPr sz="1800"/>
            </a:pPr>
            <a:r>
              <a:rPr lang="en-US" sz="1600" dirty="0"/>
              <a:t>Security best practices</a:t>
            </a:r>
          </a:p>
        </p:txBody>
      </p:sp>
      <p:cxnSp>
        <p:nvCxnSpPr>
          <p:cNvPr id="10" name="Straight Connector 9">
            <a:extLst>
              <a:ext uri="{FF2B5EF4-FFF2-40B4-BE49-F238E27FC236}">
                <a16:creationId xmlns:a16="http://schemas.microsoft.com/office/drawing/2014/main" id="{C5F11550-5213-3B79-EE08-D856E6DE90FF}"/>
              </a:ext>
            </a:extLst>
          </p:cNvPr>
          <p:cNvCxnSpPr/>
          <p:nvPr/>
        </p:nvCxnSpPr>
        <p:spPr>
          <a:xfrm>
            <a:off x="622090" y="1382051"/>
            <a:ext cx="4632963" cy="0"/>
          </a:xfrm>
          <a:prstGeom prst="line">
            <a:avLst/>
          </a:prstGeom>
        </p:spPr>
        <p:style>
          <a:lnRef idx="2">
            <a:schemeClr val="accent6"/>
          </a:lnRef>
          <a:fillRef idx="0">
            <a:schemeClr val="accent6"/>
          </a:fillRef>
          <a:effectRef idx="1">
            <a:schemeClr val="accent6"/>
          </a:effectRef>
          <a:fontRef idx="minor">
            <a:schemeClr val="tx1"/>
          </a:fontRef>
        </p:style>
      </p:cxnSp>
      <p:pic>
        <p:nvPicPr>
          <p:cNvPr id="36" name="Audio 35">
            <a:hlinkClick r:id="" action="ppaction://media"/>
            <a:extLst>
              <a:ext uri="{FF2B5EF4-FFF2-40B4-BE49-F238E27FC236}">
                <a16:creationId xmlns:a16="http://schemas.microsoft.com/office/drawing/2014/main" id="{9BD8515B-9A99-85AA-C441-CC98AC6D46F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8811">
        <p:random/>
      </p:transition>
    </mc:Choice>
    <mc:Fallback>
      <p:transition spd="slow" advTm="18811">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0"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3300ACA1-4C65-4F60-B139-EA3F53C9CC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518"/>
            <a:ext cx="9141714" cy="3490956"/>
            <a:chOff x="651279" y="598259"/>
            <a:chExt cx="10889442" cy="5680742"/>
          </a:xfrm>
        </p:grpSpPr>
        <p:sp>
          <p:nvSpPr>
            <p:cNvPr id="75" name="Color">
              <a:extLst>
                <a:ext uri="{FF2B5EF4-FFF2-40B4-BE49-F238E27FC236}">
                  <a16:creationId xmlns:a16="http://schemas.microsoft.com/office/drawing/2014/main" id="{B79F55E3-994C-4E20-85AB-669EB4A11F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Color">
              <a:extLst>
                <a:ext uri="{FF2B5EF4-FFF2-40B4-BE49-F238E27FC236}">
                  <a16:creationId xmlns:a16="http://schemas.microsoft.com/office/drawing/2014/main" id="{18ED73C6-80DF-4327-90E0-7F3F428C78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8" name="Picture 7" descr="A screen shot of a computer&#10;&#10;AI-generated content may be incorrect.">
            <a:extLst>
              <a:ext uri="{FF2B5EF4-FFF2-40B4-BE49-F238E27FC236}">
                <a16:creationId xmlns:a16="http://schemas.microsoft.com/office/drawing/2014/main" id="{97611E3E-39D7-2AB5-F1C7-4D1FFA26B2D2}"/>
              </a:ext>
            </a:extLst>
          </p:cNvPr>
          <p:cNvPicPr>
            <a:picLocks noChangeAspect="1"/>
          </p:cNvPicPr>
          <p:nvPr/>
        </p:nvPicPr>
        <p:blipFill>
          <a:blip r:embed="rId5"/>
          <a:srcRect t="5133" r="-2" b="1353"/>
          <a:stretch>
            <a:fillRect/>
          </a:stretch>
        </p:blipFill>
        <p:spPr>
          <a:xfrm>
            <a:off x="535780" y="3757195"/>
            <a:ext cx="4039889" cy="2691685"/>
          </a:xfrm>
          <a:prstGeom prst="rect">
            <a:avLst/>
          </a:prstGeom>
        </p:spPr>
      </p:pic>
      <p:grpSp>
        <p:nvGrpSpPr>
          <p:cNvPr id="78" name="Group 7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79" name="Freeform: Shape 7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0" name="Freeform: Shape 7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1" name="Freeform: Shape 8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2" name="Freeform: Shape 8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3" name="Freeform: Shape 8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4" name="Freeform: Shape 8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5" name="Freeform: Shape 8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492531" y="903869"/>
            <a:ext cx="7361516" cy="587880"/>
          </a:xfrm>
        </p:spPr>
        <p:txBody>
          <a:bodyPr anchor="b">
            <a:noAutofit/>
          </a:bodyPr>
          <a:lstStyle/>
          <a:p>
            <a:pPr algn="l"/>
            <a:r>
              <a:rPr lang="en-US" sz="3600" dirty="0"/>
              <a:t>From Local Stack to Containers</a:t>
            </a:r>
          </a:p>
        </p:txBody>
      </p:sp>
      <p:sp>
        <p:nvSpPr>
          <p:cNvPr id="13" name="TextBox 12">
            <a:extLst>
              <a:ext uri="{FF2B5EF4-FFF2-40B4-BE49-F238E27FC236}">
                <a16:creationId xmlns:a16="http://schemas.microsoft.com/office/drawing/2014/main" id="{CAE4FE6A-B926-9BF4-FAEC-BECF684D2A90}"/>
              </a:ext>
            </a:extLst>
          </p:cNvPr>
          <p:cNvSpPr txBox="1"/>
          <p:nvPr/>
        </p:nvSpPr>
        <p:spPr>
          <a:xfrm>
            <a:off x="4897611" y="3931797"/>
            <a:ext cx="3710609" cy="2308324"/>
          </a:xfrm>
          <a:prstGeom prst="rect">
            <a:avLst/>
          </a:prstGeom>
          <a:noFill/>
        </p:spPr>
        <p:txBody>
          <a:bodyPr wrap="square" rtlCol="0">
            <a:spAutoFit/>
          </a:bodyPr>
          <a:lstStyle/>
          <a:p>
            <a:pPr marL="285750" indent="-285750">
              <a:buFont typeface="Arial" panose="020B0604020202020204" pitchFamily="34" charset="0"/>
              <a:buChar char="•"/>
            </a:pPr>
            <a:r>
              <a:rPr lang="en-US" dirty="0"/>
              <a:t>Used PowerShell to initialize Angular site and containerized the full stack using Docker.</a:t>
            </a:r>
          </a:p>
          <a:p>
            <a:pPr marL="285750" indent="-285750">
              <a:buFont typeface="Arial" panose="020B0604020202020204" pitchFamily="34" charset="0"/>
              <a:buChar char="•"/>
            </a:pPr>
            <a:r>
              <a:rPr lang="en-US" dirty="0"/>
              <a:t>Frontend, backend, and database was isolated in its own container, ensuring consistent performance across environments.</a:t>
            </a:r>
          </a:p>
          <a:p>
            <a:endParaRPr lang="en-US" dirty="0"/>
          </a:p>
        </p:txBody>
      </p:sp>
      <p:cxnSp>
        <p:nvCxnSpPr>
          <p:cNvPr id="15" name="Straight Connector 14">
            <a:extLst>
              <a:ext uri="{FF2B5EF4-FFF2-40B4-BE49-F238E27FC236}">
                <a16:creationId xmlns:a16="http://schemas.microsoft.com/office/drawing/2014/main" id="{67A5156F-61B7-114A-E22B-844668EC965B}"/>
              </a:ext>
            </a:extLst>
          </p:cNvPr>
          <p:cNvCxnSpPr>
            <a:cxnSpLocks/>
          </p:cNvCxnSpPr>
          <p:nvPr/>
        </p:nvCxnSpPr>
        <p:spPr>
          <a:xfrm>
            <a:off x="535780" y="1404834"/>
            <a:ext cx="5818467" cy="0"/>
          </a:xfrm>
          <a:prstGeom prst="line">
            <a:avLst/>
          </a:prstGeom>
        </p:spPr>
        <p:style>
          <a:lnRef idx="2">
            <a:schemeClr val="accent6"/>
          </a:lnRef>
          <a:fillRef idx="0">
            <a:schemeClr val="accent6"/>
          </a:fillRef>
          <a:effectRef idx="1">
            <a:schemeClr val="accent6"/>
          </a:effectRef>
          <a:fontRef idx="minor">
            <a:schemeClr val="tx1"/>
          </a:fontRef>
        </p:style>
      </p:cxnSp>
      <p:pic>
        <p:nvPicPr>
          <p:cNvPr id="22" name="Picture 21" descr="A screenshot of a computer&#10;&#10;AI-generated content may be incorrect.">
            <a:extLst>
              <a:ext uri="{FF2B5EF4-FFF2-40B4-BE49-F238E27FC236}">
                <a16:creationId xmlns:a16="http://schemas.microsoft.com/office/drawing/2014/main" id="{2415EF92-36E3-173B-461C-C37CF58C4729}"/>
              </a:ext>
            </a:extLst>
          </p:cNvPr>
          <p:cNvPicPr>
            <a:picLocks noChangeAspect="1"/>
          </p:cNvPicPr>
          <p:nvPr/>
        </p:nvPicPr>
        <p:blipFill>
          <a:blip r:embed="rId6"/>
          <a:stretch>
            <a:fillRect/>
          </a:stretch>
        </p:blipFill>
        <p:spPr>
          <a:xfrm>
            <a:off x="535780" y="1552816"/>
            <a:ext cx="7259005" cy="2079984"/>
          </a:xfrm>
          <a:prstGeom prst="rect">
            <a:avLst/>
          </a:prstGeom>
        </p:spPr>
      </p:pic>
      <p:pic>
        <p:nvPicPr>
          <p:cNvPr id="21" name="Audio 20">
            <a:hlinkClick r:id="" action="ppaction://media"/>
            <a:extLst>
              <a:ext uri="{FF2B5EF4-FFF2-40B4-BE49-F238E27FC236}">
                <a16:creationId xmlns:a16="http://schemas.microsoft.com/office/drawing/2014/main" id="{B8526D19-30C2-72CD-51C2-7BAA7DD567A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9087">
        <p:random/>
      </p:transition>
    </mc:Choice>
    <mc:Fallback>
      <p:transition spd="slow" advTm="19087">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par>
                                <p:cTn id="7" presetID="2" presetClass="entr" presetSubtype="4" fill="hold" nodeType="withEffect">
                                  <p:stCondLst>
                                    <p:cond delay="250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3000" fill="hold"/>
                                        <p:tgtEl>
                                          <p:spTgt spid="8"/>
                                        </p:tgtEl>
                                        <p:attrNameLst>
                                          <p:attrName>ppt_x</p:attrName>
                                        </p:attrNameLst>
                                      </p:cBhvr>
                                      <p:tavLst>
                                        <p:tav tm="0">
                                          <p:val>
                                            <p:strVal val="#ppt_x"/>
                                          </p:val>
                                        </p:tav>
                                        <p:tav tm="100000">
                                          <p:val>
                                            <p:strVal val="#ppt_x"/>
                                          </p:val>
                                        </p:tav>
                                      </p:tavLst>
                                    </p:anim>
                                    <p:anim calcmode="lin" valueType="num">
                                      <p:cBhvr additive="base">
                                        <p:cTn id="10" dur="3000" fill="hold"/>
                                        <p:tgtEl>
                                          <p:spTgt spid="8"/>
                                        </p:tgtEl>
                                        <p:attrNameLst>
                                          <p:attrName>ppt_y</p:attrName>
                                        </p:attrNameLst>
                                      </p:cBhvr>
                                      <p:tavLst>
                                        <p:tav tm="0">
                                          <p:val>
                                            <p:strVal val="1+#ppt_h/2"/>
                                          </p:val>
                                        </p:tav>
                                        <p:tav tm="100000">
                                          <p:val>
                                            <p:strVal val="#ppt_y"/>
                                          </p:val>
                                        </p:tav>
                                      </p:tavLst>
                                    </p:anim>
                                  </p:childTnLst>
                                </p:cTn>
                              </p:par>
                              <p:par>
                                <p:cTn id="11" presetID="2" presetClass="entr" presetSubtype="8" fill="hold" nodeType="withEffect">
                                  <p:stCondLst>
                                    <p:cond delay="600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3000" fill="hold"/>
                                        <p:tgtEl>
                                          <p:spTgt spid="22"/>
                                        </p:tgtEl>
                                        <p:attrNameLst>
                                          <p:attrName>ppt_x</p:attrName>
                                        </p:attrNameLst>
                                      </p:cBhvr>
                                      <p:tavLst>
                                        <p:tav tm="0">
                                          <p:val>
                                            <p:strVal val="0-#ppt_w/2"/>
                                          </p:val>
                                        </p:tav>
                                        <p:tav tm="100000">
                                          <p:val>
                                            <p:strVal val="#ppt_x"/>
                                          </p:val>
                                        </p:tav>
                                      </p:tavLst>
                                    </p:anim>
                                    <p:anim calcmode="lin" valueType="num">
                                      <p:cBhvr additive="base">
                                        <p:cTn id="14" dur="3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5E71FA4-92D3-E3B0-8B1F-72C32FD7AF61}"/>
            </a:ext>
          </a:extLst>
        </p:cNvPr>
        <p:cNvGrpSpPr/>
        <p:nvPr/>
      </p:nvGrpSpPr>
      <p:grpSpPr>
        <a:xfrm>
          <a:off x="0" y="0"/>
          <a:ext cx="0" cy="0"/>
          <a:chOff x="0" y="0"/>
          <a:chExt cx="0" cy="0"/>
        </a:xfrm>
      </p:grpSpPr>
      <p:sp useBgFill="1">
        <p:nvSpPr>
          <p:cNvPr id="61"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3" name="Group 62">
            <a:extLst>
              <a:ext uri="{FF2B5EF4-FFF2-40B4-BE49-F238E27FC236}">
                <a16:creationId xmlns:a16="http://schemas.microsoft.com/office/drawing/2014/main" id="{4F0CCC29-1ADF-400B-B2E2-87AE5F0F39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1714" cy="6858000"/>
            <a:chOff x="651279" y="598259"/>
            <a:chExt cx="10889442" cy="5680742"/>
          </a:xfrm>
        </p:grpSpPr>
        <p:sp>
          <p:nvSpPr>
            <p:cNvPr id="64" name="Color">
              <a:extLst>
                <a:ext uri="{FF2B5EF4-FFF2-40B4-BE49-F238E27FC236}">
                  <a16:creationId xmlns:a16="http://schemas.microsoft.com/office/drawing/2014/main" id="{BD9615F1-E1A8-4B27-A6A8-4F50A77B2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Color">
              <a:extLst>
                <a:ext uri="{FF2B5EF4-FFF2-40B4-BE49-F238E27FC236}">
                  <a16:creationId xmlns:a16="http://schemas.microsoft.com/office/drawing/2014/main" id="{BE138890-F764-4F96-86CE-30B4D87130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screenshot of a computer program&#10;&#10;AI-generated content may be incorrect.">
            <a:extLst>
              <a:ext uri="{FF2B5EF4-FFF2-40B4-BE49-F238E27FC236}">
                <a16:creationId xmlns:a16="http://schemas.microsoft.com/office/drawing/2014/main" id="{052553FD-B79A-A294-810B-B66C6EF5487C}"/>
              </a:ext>
            </a:extLst>
          </p:cNvPr>
          <p:cNvPicPr>
            <a:picLocks noChangeAspect="1"/>
          </p:cNvPicPr>
          <p:nvPr/>
        </p:nvPicPr>
        <p:blipFill>
          <a:blip r:embed="rId5"/>
          <a:srcRect t="1173" r="2" b="14220"/>
          <a:stretch>
            <a:fillRect/>
          </a:stretch>
        </p:blipFill>
        <p:spPr>
          <a:xfrm>
            <a:off x="4542192" y="1693972"/>
            <a:ext cx="4029766" cy="3222009"/>
          </a:xfrm>
          <a:prstGeom prst="rect">
            <a:avLst/>
          </a:prstGeom>
        </p:spPr>
      </p:pic>
      <p:pic>
        <p:nvPicPr>
          <p:cNvPr id="6" name="Picture 5" descr="A screen shot of a computer&#10;&#10;AI-generated content may be incorrect.">
            <a:extLst>
              <a:ext uri="{FF2B5EF4-FFF2-40B4-BE49-F238E27FC236}">
                <a16:creationId xmlns:a16="http://schemas.microsoft.com/office/drawing/2014/main" id="{95B0DF5A-25B6-0B83-95C6-66D2970716E3}"/>
              </a:ext>
            </a:extLst>
          </p:cNvPr>
          <p:cNvPicPr>
            <a:picLocks noChangeAspect="1"/>
          </p:cNvPicPr>
          <p:nvPr/>
        </p:nvPicPr>
        <p:blipFill>
          <a:blip r:embed="rId6"/>
          <a:stretch>
            <a:fillRect/>
          </a:stretch>
        </p:blipFill>
        <p:spPr>
          <a:xfrm>
            <a:off x="887897" y="5132578"/>
            <a:ext cx="7675296" cy="1458306"/>
          </a:xfrm>
          <a:prstGeom prst="rect">
            <a:avLst/>
          </a:prstGeom>
        </p:spPr>
      </p:pic>
      <p:grpSp>
        <p:nvGrpSpPr>
          <p:cNvPr id="67" name="Group 6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68" name="Freeform: Shape 6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9" name="Freeform: Shape 6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0" name="Freeform: Shape 6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1" name="Freeform: Shape 7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2" name="Freeform: Shape 7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3" name="Freeform: Shape 7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4" name="Freeform: Shape 7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24BB3D0-C8A8-1048-6919-5232E7AEFFB9}"/>
              </a:ext>
            </a:extLst>
          </p:cNvPr>
          <p:cNvSpPr>
            <a:spLocks noGrp="1"/>
          </p:cNvSpPr>
          <p:nvPr>
            <p:ph type="title"/>
          </p:nvPr>
        </p:nvSpPr>
        <p:spPr>
          <a:xfrm>
            <a:off x="529673" y="798042"/>
            <a:ext cx="4995459" cy="670523"/>
          </a:xfrm>
        </p:spPr>
        <p:txBody>
          <a:bodyPr anchor="b">
            <a:normAutofit/>
          </a:bodyPr>
          <a:lstStyle/>
          <a:p>
            <a:pPr algn="l"/>
            <a:r>
              <a:rPr lang="en-US" sz="3600" dirty="0"/>
              <a:t>Tools for Containerization</a:t>
            </a:r>
          </a:p>
        </p:txBody>
      </p:sp>
      <p:sp>
        <p:nvSpPr>
          <p:cNvPr id="3" name="Content Placeholder 2">
            <a:extLst>
              <a:ext uri="{FF2B5EF4-FFF2-40B4-BE49-F238E27FC236}">
                <a16:creationId xmlns:a16="http://schemas.microsoft.com/office/drawing/2014/main" id="{8A11405F-0A6C-8111-3D46-BCC0737268E3}"/>
              </a:ext>
            </a:extLst>
          </p:cNvPr>
          <p:cNvSpPr>
            <a:spLocks noGrp="1"/>
          </p:cNvSpPr>
          <p:nvPr>
            <p:ph idx="1"/>
          </p:nvPr>
        </p:nvSpPr>
        <p:spPr>
          <a:xfrm>
            <a:off x="572042" y="1804688"/>
            <a:ext cx="3805776" cy="2892908"/>
          </a:xfrm>
        </p:spPr>
        <p:txBody>
          <a:bodyPr anchor="t">
            <a:normAutofit/>
          </a:bodyPr>
          <a:lstStyle/>
          <a:p>
            <a:pPr marL="0" indent="0">
              <a:lnSpc>
                <a:spcPct val="90000"/>
              </a:lnSpc>
              <a:buNone/>
              <a:defRPr sz="1800"/>
            </a:pPr>
            <a:r>
              <a:rPr lang="en-US" sz="1800" dirty="0"/>
              <a:t>Docker Compose simplified orchestration by defining services, networks, and volumes in one YAML file. This allowed the full stack to be deployed with a single command.</a:t>
            </a:r>
          </a:p>
          <a:p>
            <a:pPr marL="0" indent="0">
              <a:lnSpc>
                <a:spcPct val="90000"/>
              </a:lnSpc>
              <a:buNone/>
              <a:defRPr sz="1800"/>
            </a:pPr>
            <a:endParaRPr lang="en-US" sz="1800" b="1" dirty="0"/>
          </a:p>
          <a:p>
            <a:pPr marL="0" indent="0">
              <a:lnSpc>
                <a:spcPct val="90000"/>
              </a:lnSpc>
              <a:buNone/>
              <a:defRPr sz="1800"/>
            </a:pPr>
            <a:r>
              <a:rPr lang="en-US" sz="1800" b="1" dirty="0"/>
              <a:t>Tools used</a:t>
            </a:r>
            <a:r>
              <a:rPr lang="en-US" sz="1800" dirty="0"/>
              <a:t>:</a:t>
            </a:r>
          </a:p>
          <a:p>
            <a:pPr>
              <a:lnSpc>
                <a:spcPct val="90000"/>
              </a:lnSpc>
              <a:defRPr sz="1800"/>
            </a:pPr>
            <a:r>
              <a:rPr lang="en-US" sz="1600" dirty="0"/>
              <a:t>Docker Desktop</a:t>
            </a:r>
          </a:p>
          <a:p>
            <a:pPr>
              <a:lnSpc>
                <a:spcPct val="90000"/>
              </a:lnSpc>
              <a:defRPr sz="1800"/>
            </a:pPr>
            <a:r>
              <a:rPr lang="en-US" sz="1600" dirty="0"/>
              <a:t>Docker Compose</a:t>
            </a:r>
          </a:p>
          <a:p>
            <a:pPr>
              <a:lnSpc>
                <a:spcPct val="90000"/>
              </a:lnSpc>
              <a:defRPr sz="1800"/>
            </a:pPr>
            <a:r>
              <a:rPr lang="en-US" sz="1600" dirty="0"/>
              <a:t>PowerShell</a:t>
            </a:r>
          </a:p>
        </p:txBody>
      </p:sp>
      <p:cxnSp>
        <p:nvCxnSpPr>
          <p:cNvPr id="4" name="Straight Connector 3">
            <a:extLst>
              <a:ext uri="{FF2B5EF4-FFF2-40B4-BE49-F238E27FC236}">
                <a16:creationId xmlns:a16="http://schemas.microsoft.com/office/drawing/2014/main" id="{5B639A4B-8408-9315-1428-EEC7799FC14A}"/>
              </a:ext>
            </a:extLst>
          </p:cNvPr>
          <p:cNvCxnSpPr>
            <a:cxnSpLocks/>
          </p:cNvCxnSpPr>
          <p:nvPr/>
        </p:nvCxnSpPr>
        <p:spPr>
          <a:xfrm>
            <a:off x="535780" y="1404834"/>
            <a:ext cx="4871107" cy="0"/>
          </a:xfrm>
          <a:prstGeom prst="line">
            <a:avLst/>
          </a:prstGeom>
        </p:spPr>
        <p:style>
          <a:lnRef idx="2">
            <a:schemeClr val="accent6"/>
          </a:lnRef>
          <a:fillRef idx="0">
            <a:schemeClr val="accent6"/>
          </a:fillRef>
          <a:effectRef idx="1">
            <a:schemeClr val="accent6"/>
          </a:effectRef>
          <a:fontRef idx="minor">
            <a:schemeClr val="tx1"/>
          </a:fontRef>
        </p:style>
      </p:cxnSp>
      <p:pic>
        <p:nvPicPr>
          <p:cNvPr id="25" name="Audio 24">
            <a:hlinkClick r:id="" action="ppaction://media"/>
            <a:extLst>
              <a:ext uri="{FF2B5EF4-FFF2-40B4-BE49-F238E27FC236}">
                <a16:creationId xmlns:a16="http://schemas.microsoft.com/office/drawing/2014/main" id="{E25F1E9A-525D-CE5C-16BD-67A308C87EF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7004304" y="4718304"/>
            <a:ext cx="2057400" cy="2057400"/>
          </a:xfrm>
          <a:prstGeom prst="ellipse">
            <a:avLst/>
          </a:prstGeom>
        </p:spPr>
      </p:pic>
    </p:spTree>
    <p:extLst>
      <p:ext uri="{BB962C8B-B14F-4D97-AF65-F5344CB8AC3E}">
        <p14:creationId xmlns:p14="http://schemas.microsoft.com/office/powerpoint/2010/main" val="458231453"/>
      </p:ext>
    </p:extLst>
  </p:cSld>
  <p:clrMapOvr>
    <a:masterClrMapping/>
  </p:clrMapOvr>
  <mc:AlternateContent xmlns:mc="http://schemas.openxmlformats.org/markup-compatibility/2006">
    <mc:Choice xmlns:p14="http://schemas.microsoft.com/office/powerpoint/2010/main" Requires="p14">
      <p:transition spd="slow" p14:dur="1500" advTm="21994">
        <p:random/>
      </p:transition>
    </mc:Choice>
    <mc:Fallback>
      <p:transition spd="slow" advTm="2199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par>
                                <p:cTn id="7" presetID="42" presetClass="entr" presetSubtype="0" fill="hold" nodeType="withEffect">
                                  <p:stCondLst>
                                    <p:cond delay="50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3000"/>
                                        <p:tgtEl>
                                          <p:spTgt spid="6"/>
                                        </p:tgtEl>
                                      </p:cBhvr>
                                    </p:animEffect>
                                    <p:anim calcmode="lin" valueType="num">
                                      <p:cBhvr>
                                        <p:cTn id="10" dur="3000" fill="hold"/>
                                        <p:tgtEl>
                                          <p:spTgt spid="6"/>
                                        </p:tgtEl>
                                        <p:attrNameLst>
                                          <p:attrName>ppt_x</p:attrName>
                                        </p:attrNameLst>
                                      </p:cBhvr>
                                      <p:tavLst>
                                        <p:tav tm="0">
                                          <p:val>
                                            <p:strVal val="#ppt_x"/>
                                          </p:val>
                                        </p:tav>
                                        <p:tav tm="100000">
                                          <p:val>
                                            <p:strVal val="#ppt_x"/>
                                          </p:val>
                                        </p:tav>
                                      </p:tavLst>
                                    </p:anim>
                                    <p:anim calcmode="lin" valueType="num">
                                      <p:cBhvr>
                                        <p:cTn id="11" dur="3000" fill="hold"/>
                                        <p:tgtEl>
                                          <p:spTgt spid="6"/>
                                        </p:tgtEl>
                                        <p:attrNameLst>
                                          <p:attrName>ppt_y</p:attrName>
                                        </p:attrNameLst>
                                      </p:cBhvr>
                                      <p:tavLst>
                                        <p:tav tm="0">
                                          <p:val>
                                            <p:strVal val="#ppt_y+.1"/>
                                          </p:val>
                                        </p:tav>
                                        <p:tav tm="100000">
                                          <p:val>
                                            <p:strVal val="#ppt_y"/>
                                          </p:val>
                                        </p:tav>
                                      </p:tavLst>
                                    </p:anim>
                                  </p:childTnLst>
                                </p:cTn>
                              </p:par>
                              <p:par>
                                <p:cTn id="12" presetID="2" presetClass="entr" presetSubtype="2" fill="hold" nodeType="withEffect">
                                  <p:stCondLst>
                                    <p:cond delay="1200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3000" fill="hold"/>
                                        <p:tgtEl>
                                          <p:spTgt spid="5"/>
                                        </p:tgtEl>
                                        <p:attrNameLst>
                                          <p:attrName>ppt_x</p:attrName>
                                        </p:attrNameLst>
                                      </p:cBhvr>
                                      <p:tavLst>
                                        <p:tav tm="0">
                                          <p:val>
                                            <p:strVal val="1+#ppt_w/2"/>
                                          </p:val>
                                        </p:tav>
                                        <p:tav tm="100000">
                                          <p:val>
                                            <p:strVal val="#ppt_x"/>
                                          </p:val>
                                        </p:tav>
                                      </p:tavLst>
                                    </p:anim>
                                    <p:anim calcmode="lin" valueType="num">
                                      <p:cBhvr additive="base">
                                        <p:cTn id="15" dur="3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6840C728-4E01-4237-82C8-9624DFA855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88" y="0"/>
            <a:ext cx="4548176" cy="6858000"/>
            <a:chOff x="651279" y="598259"/>
            <a:chExt cx="10889442" cy="5680742"/>
          </a:xfrm>
        </p:grpSpPr>
        <p:sp>
          <p:nvSpPr>
            <p:cNvPr id="21" name="Color">
              <a:extLst>
                <a:ext uri="{FF2B5EF4-FFF2-40B4-BE49-F238E27FC236}">
                  <a16:creationId xmlns:a16="http://schemas.microsoft.com/office/drawing/2014/main" id="{F1CFB22B-2D73-4F2C-953D-8C306B45B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a:extLst>
                <a:ext uri="{FF2B5EF4-FFF2-40B4-BE49-F238E27FC236}">
                  <a16:creationId xmlns:a16="http://schemas.microsoft.com/office/drawing/2014/main" id="{819F58A9-E813-4511-BEF2-5B65BB728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screenshot of a computer&#10;&#10;AI-generated content may be incorrect.">
            <a:extLst>
              <a:ext uri="{FF2B5EF4-FFF2-40B4-BE49-F238E27FC236}">
                <a16:creationId xmlns:a16="http://schemas.microsoft.com/office/drawing/2014/main" id="{A06BE16B-E4E3-1FEE-CA62-21BF15A3ABAE}"/>
              </a:ext>
            </a:extLst>
          </p:cNvPr>
          <p:cNvPicPr>
            <a:picLocks noChangeAspect="1"/>
          </p:cNvPicPr>
          <p:nvPr/>
        </p:nvPicPr>
        <p:blipFill>
          <a:blip r:embed="rId5"/>
          <a:stretch>
            <a:fillRect/>
          </a:stretch>
        </p:blipFill>
        <p:spPr>
          <a:xfrm>
            <a:off x="4875315" y="409410"/>
            <a:ext cx="4028344" cy="1913463"/>
          </a:xfrm>
          <a:prstGeom prst="rect">
            <a:avLst/>
          </a:prstGeom>
        </p:spPr>
      </p:pic>
      <p:grpSp>
        <p:nvGrpSpPr>
          <p:cNvPr id="24" name="Group 2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25" name="Freeform: Shape 2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492531" y="409410"/>
            <a:ext cx="4382784" cy="2026436"/>
          </a:xfrm>
        </p:spPr>
        <p:txBody>
          <a:bodyPr anchor="b">
            <a:normAutofit/>
          </a:bodyPr>
          <a:lstStyle/>
          <a:p>
            <a:pPr algn="l"/>
            <a:r>
              <a:rPr lang="en-US" sz="3600" dirty="0"/>
              <a:t>Understanding Serverless Architecture</a:t>
            </a:r>
          </a:p>
        </p:txBody>
      </p:sp>
      <p:sp>
        <p:nvSpPr>
          <p:cNvPr id="3" name="Content Placeholder 2"/>
          <p:cNvSpPr>
            <a:spLocks noGrp="1"/>
          </p:cNvSpPr>
          <p:nvPr>
            <p:ph idx="1"/>
          </p:nvPr>
        </p:nvSpPr>
        <p:spPr>
          <a:xfrm>
            <a:off x="459761" y="2803500"/>
            <a:ext cx="3805776" cy="2587092"/>
          </a:xfrm>
        </p:spPr>
        <p:txBody>
          <a:bodyPr anchor="t">
            <a:normAutofit/>
          </a:bodyPr>
          <a:lstStyle/>
          <a:p>
            <a:pPr marL="0" indent="0">
              <a:buNone/>
              <a:defRPr sz="1800"/>
            </a:pPr>
            <a:r>
              <a:rPr lang="en-US" sz="1600" dirty="0"/>
              <a:t>Serverless computing eliminates the need for managing servers.</a:t>
            </a:r>
          </a:p>
          <a:p>
            <a:pPr marL="0" indent="0">
              <a:buNone/>
              <a:defRPr sz="1800"/>
            </a:pPr>
            <a:endParaRPr lang="en-US" sz="1600" dirty="0"/>
          </a:p>
          <a:p>
            <a:pPr marL="0" indent="0">
              <a:buNone/>
              <a:defRPr sz="1800"/>
            </a:pPr>
            <a:r>
              <a:rPr lang="en-US" sz="1800" b="1" dirty="0"/>
              <a:t>Using AWS Lambda and API Gateway</a:t>
            </a:r>
            <a:r>
              <a:rPr lang="en-US" sz="1800" dirty="0"/>
              <a:t>:</a:t>
            </a:r>
          </a:p>
          <a:p>
            <a:pPr>
              <a:defRPr sz="1800"/>
            </a:pPr>
            <a:r>
              <a:rPr lang="en-US" sz="1600" dirty="0"/>
              <a:t>Functions scale automatically</a:t>
            </a:r>
          </a:p>
          <a:p>
            <a:pPr>
              <a:defRPr sz="1800"/>
            </a:pPr>
            <a:r>
              <a:rPr lang="en-US" sz="1600" dirty="0"/>
              <a:t>You only pay for execution time</a:t>
            </a:r>
          </a:p>
          <a:p>
            <a:pPr>
              <a:defRPr sz="1800"/>
            </a:pPr>
            <a:r>
              <a:rPr lang="en-US" sz="1600" dirty="0"/>
              <a:t>Simplifies backend management</a:t>
            </a:r>
          </a:p>
        </p:txBody>
      </p:sp>
      <p:cxnSp>
        <p:nvCxnSpPr>
          <p:cNvPr id="7" name="Straight Connector 6">
            <a:extLst>
              <a:ext uri="{FF2B5EF4-FFF2-40B4-BE49-F238E27FC236}">
                <a16:creationId xmlns:a16="http://schemas.microsoft.com/office/drawing/2014/main" id="{E53A4C2F-A918-9DF0-EC41-BC99F228F6EB}"/>
              </a:ext>
            </a:extLst>
          </p:cNvPr>
          <p:cNvCxnSpPr>
            <a:cxnSpLocks/>
          </p:cNvCxnSpPr>
          <p:nvPr/>
        </p:nvCxnSpPr>
        <p:spPr>
          <a:xfrm flipV="1">
            <a:off x="498372" y="2377219"/>
            <a:ext cx="3556007" cy="26608"/>
          </a:xfrm>
          <a:prstGeom prst="line">
            <a:avLst/>
          </a:prstGeom>
        </p:spPr>
        <p:style>
          <a:lnRef idx="2">
            <a:schemeClr val="accent6"/>
          </a:lnRef>
          <a:fillRef idx="0">
            <a:schemeClr val="accent6"/>
          </a:fillRef>
          <a:effectRef idx="1">
            <a:schemeClr val="accent6"/>
          </a:effectRef>
          <a:fontRef idx="minor">
            <a:schemeClr val="tx1"/>
          </a:fontRef>
        </p:style>
      </p:cxnSp>
      <p:pic>
        <p:nvPicPr>
          <p:cNvPr id="10" name="Picture 9" descr="A screenshot of a computer&#10;&#10;AI-generated content may be incorrect.">
            <a:extLst>
              <a:ext uri="{FF2B5EF4-FFF2-40B4-BE49-F238E27FC236}">
                <a16:creationId xmlns:a16="http://schemas.microsoft.com/office/drawing/2014/main" id="{9DB5CB76-66F6-FDAC-CBDF-56D913008618}"/>
              </a:ext>
            </a:extLst>
          </p:cNvPr>
          <p:cNvPicPr>
            <a:picLocks noChangeAspect="1"/>
          </p:cNvPicPr>
          <p:nvPr/>
        </p:nvPicPr>
        <p:blipFill>
          <a:blip r:embed="rId6"/>
          <a:stretch>
            <a:fillRect/>
          </a:stretch>
        </p:blipFill>
        <p:spPr>
          <a:xfrm>
            <a:off x="4875315" y="2476357"/>
            <a:ext cx="4028344" cy="1905286"/>
          </a:xfrm>
          <a:prstGeom prst="rect">
            <a:avLst/>
          </a:prstGeom>
        </p:spPr>
      </p:pic>
      <p:pic>
        <p:nvPicPr>
          <p:cNvPr id="12" name="Picture 11" descr="A screenshot of a computer&#10;&#10;AI-generated content may be incorrect.">
            <a:extLst>
              <a:ext uri="{FF2B5EF4-FFF2-40B4-BE49-F238E27FC236}">
                <a16:creationId xmlns:a16="http://schemas.microsoft.com/office/drawing/2014/main" id="{B1CFCBE3-D5CC-C8CE-05FE-7A37408F23C0}"/>
              </a:ext>
            </a:extLst>
          </p:cNvPr>
          <p:cNvPicPr>
            <a:picLocks noChangeAspect="1"/>
          </p:cNvPicPr>
          <p:nvPr/>
        </p:nvPicPr>
        <p:blipFill>
          <a:blip r:embed="rId7"/>
          <a:stretch>
            <a:fillRect/>
          </a:stretch>
        </p:blipFill>
        <p:spPr>
          <a:xfrm>
            <a:off x="4857272" y="4583700"/>
            <a:ext cx="4046869" cy="1431969"/>
          </a:xfrm>
          <a:prstGeom prst="rect">
            <a:avLst/>
          </a:prstGeom>
        </p:spPr>
      </p:pic>
      <p:pic>
        <p:nvPicPr>
          <p:cNvPr id="6" name="Audio 5">
            <a:hlinkClick r:id="" action="ppaction://media"/>
            <a:extLst>
              <a:ext uri="{FF2B5EF4-FFF2-40B4-BE49-F238E27FC236}">
                <a16:creationId xmlns:a16="http://schemas.microsoft.com/office/drawing/2014/main" id="{D0F2D7E1-1039-BA24-F43D-65B4B799B94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8622">
        <p:random/>
      </p:transition>
    </mc:Choice>
    <mc:Fallback>
      <p:transition spd="slow" advTm="1862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2" presetClass="entr" presetSubtype="1" fill="hold" nodeType="withEffect">
                                  <p:stCondLst>
                                    <p:cond delay="300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2000" fill="hold"/>
                                        <p:tgtEl>
                                          <p:spTgt spid="4"/>
                                        </p:tgtEl>
                                        <p:attrNameLst>
                                          <p:attrName>ppt_x</p:attrName>
                                        </p:attrNameLst>
                                      </p:cBhvr>
                                      <p:tavLst>
                                        <p:tav tm="0">
                                          <p:val>
                                            <p:strVal val="#ppt_x"/>
                                          </p:val>
                                        </p:tav>
                                        <p:tav tm="100000">
                                          <p:val>
                                            <p:strVal val="#ppt_x"/>
                                          </p:val>
                                        </p:tav>
                                      </p:tavLst>
                                    </p:anim>
                                    <p:anim calcmode="lin" valueType="num">
                                      <p:cBhvr additive="base">
                                        <p:cTn id="10" dur="2000" fill="hold"/>
                                        <p:tgtEl>
                                          <p:spTgt spid="4"/>
                                        </p:tgtEl>
                                        <p:attrNameLst>
                                          <p:attrName>ppt_y</p:attrName>
                                        </p:attrNameLst>
                                      </p:cBhvr>
                                      <p:tavLst>
                                        <p:tav tm="0">
                                          <p:val>
                                            <p:strVal val="0-#ppt_h/2"/>
                                          </p:val>
                                        </p:tav>
                                        <p:tav tm="100000">
                                          <p:val>
                                            <p:strVal val="#ppt_y"/>
                                          </p:val>
                                        </p:tav>
                                      </p:tavLst>
                                    </p:anim>
                                  </p:childTnLst>
                                </p:cTn>
                              </p:par>
                              <p:par>
                                <p:cTn id="11" presetID="2" presetClass="entr" presetSubtype="2" fill="hold" nodeType="withEffect">
                                  <p:stCondLst>
                                    <p:cond delay="500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2000" fill="hold"/>
                                        <p:tgtEl>
                                          <p:spTgt spid="10"/>
                                        </p:tgtEl>
                                        <p:attrNameLst>
                                          <p:attrName>ppt_x</p:attrName>
                                        </p:attrNameLst>
                                      </p:cBhvr>
                                      <p:tavLst>
                                        <p:tav tm="0">
                                          <p:val>
                                            <p:strVal val="1+#ppt_w/2"/>
                                          </p:val>
                                        </p:tav>
                                        <p:tav tm="100000">
                                          <p:val>
                                            <p:strVal val="#ppt_x"/>
                                          </p:val>
                                        </p:tav>
                                      </p:tavLst>
                                    </p:anim>
                                    <p:anim calcmode="lin" valueType="num">
                                      <p:cBhvr additive="base">
                                        <p:cTn id="14" dur="2000" fill="hold"/>
                                        <p:tgtEl>
                                          <p:spTgt spid="10"/>
                                        </p:tgtEl>
                                        <p:attrNameLst>
                                          <p:attrName>ppt_y</p:attrName>
                                        </p:attrNameLst>
                                      </p:cBhvr>
                                      <p:tavLst>
                                        <p:tav tm="0">
                                          <p:val>
                                            <p:strVal val="#ppt_y"/>
                                          </p:val>
                                        </p:tav>
                                        <p:tav tm="100000">
                                          <p:val>
                                            <p:strVal val="#ppt_y"/>
                                          </p:val>
                                        </p:tav>
                                      </p:tavLst>
                                    </p:anim>
                                  </p:childTnLst>
                                </p:cTn>
                              </p:par>
                              <p:par>
                                <p:cTn id="15" presetID="2" presetClass="entr" presetSubtype="4" fill="hold" nodeType="withEffect">
                                  <p:stCondLst>
                                    <p:cond delay="700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2000" fill="hold"/>
                                        <p:tgtEl>
                                          <p:spTgt spid="12"/>
                                        </p:tgtEl>
                                        <p:attrNameLst>
                                          <p:attrName>ppt_x</p:attrName>
                                        </p:attrNameLst>
                                      </p:cBhvr>
                                      <p:tavLst>
                                        <p:tav tm="0">
                                          <p:val>
                                            <p:strVal val="#ppt_x"/>
                                          </p:val>
                                        </p:tav>
                                        <p:tav tm="100000">
                                          <p:val>
                                            <p:strVal val="#ppt_x"/>
                                          </p:val>
                                        </p:tav>
                                      </p:tavLst>
                                    </p:anim>
                                    <p:anim calcmode="lin" valueType="num">
                                      <p:cBhvr additive="base">
                                        <p:cTn id="18" dur="2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50000"/>
          </a:schemeClr>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094DE5E8-C080-45A4-B2F4-8FE7D8F8EE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1" cy="6858000"/>
            <a:chOff x="-2848" y="0"/>
            <a:chExt cx="12188949" cy="6858000"/>
          </a:xfrm>
        </p:grpSpPr>
        <p:sp>
          <p:nvSpPr>
            <p:cNvPr id="13" name="Color Cover">
              <a:extLst>
                <a:ext uri="{FF2B5EF4-FFF2-40B4-BE49-F238E27FC236}">
                  <a16:creationId xmlns:a16="http://schemas.microsoft.com/office/drawing/2014/main" id="{1FAC8321-8295-4F58-80B8-C1A774606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Cover">
              <a:extLst>
                <a:ext uri="{FF2B5EF4-FFF2-40B4-BE49-F238E27FC236}">
                  <a16:creationId xmlns:a16="http://schemas.microsoft.com/office/drawing/2014/main" id="{2BE89D78-556E-4C9E-A234-78B085023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9A28EBCD-582B-4E3B-AB95-15EA16034C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17" name="Color">
              <a:extLst>
                <a:ext uri="{FF2B5EF4-FFF2-40B4-BE49-F238E27FC236}">
                  <a16:creationId xmlns:a16="http://schemas.microsoft.com/office/drawing/2014/main" id="{49E29E18-2832-4FBD-901C-97986DBD0C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a:extLst>
                <a:ext uri="{FF2B5EF4-FFF2-40B4-BE49-F238E27FC236}">
                  <a16:creationId xmlns:a16="http://schemas.microsoft.com/office/drawing/2014/main" id="{7327E470-287A-4E1E-8A04-A3596DBD97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screenshot of a computer&#10;&#10;AI-generated content may be incorrect.">
            <a:extLst>
              <a:ext uri="{FF2B5EF4-FFF2-40B4-BE49-F238E27FC236}">
                <a16:creationId xmlns:a16="http://schemas.microsoft.com/office/drawing/2014/main" id="{66F2751F-C70C-229A-C554-A7728A48470F}"/>
              </a:ext>
            </a:extLst>
          </p:cNvPr>
          <p:cNvPicPr>
            <a:picLocks noChangeAspect="1"/>
          </p:cNvPicPr>
          <p:nvPr/>
        </p:nvPicPr>
        <p:blipFill>
          <a:blip r:embed="rId5"/>
          <a:stretch>
            <a:fillRect/>
          </a:stretch>
        </p:blipFill>
        <p:spPr>
          <a:xfrm>
            <a:off x="4572000" y="1754674"/>
            <a:ext cx="3847623" cy="2068097"/>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F6B171CA-7E13-AC57-B5D9-63F10FEB4182}"/>
              </a:ext>
            </a:extLst>
          </p:cNvPr>
          <p:cNvPicPr>
            <a:picLocks noChangeAspect="1"/>
          </p:cNvPicPr>
          <p:nvPr/>
        </p:nvPicPr>
        <p:blipFill>
          <a:blip r:embed="rId6"/>
          <a:stretch>
            <a:fillRect/>
          </a:stretch>
        </p:blipFill>
        <p:spPr>
          <a:xfrm>
            <a:off x="2723626" y="3947914"/>
            <a:ext cx="5703343" cy="2038944"/>
          </a:xfrm>
          <a:prstGeom prst="rect">
            <a:avLst/>
          </a:prstGeom>
        </p:spPr>
      </p:pic>
      <p:grpSp>
        <p:nvGrpSpPr>
          <p:cNvPr id="20" name="Group 19">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7" cy="6858000"/>
            <a:chOff x="0" y="0"/>
            <a:chExt cx="12188952" cy="6858000"/>
          </a:xfrm>
        </p:grpSpPr>
        <p:sp>
          <p:nvSpPr>
            <p:cNvPr id="21" name="Freeform: Shape 20">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675099" y="695414"/>
            <a:ext cx="5699197" cy="836214"/>
          </a:xfrm>
        </p:spPr>
        <p:txBody>
          <a:bodyPr anchor="b">
            <a:normAutofit/>
          </a:bodyPr>
          <a:lstStyle/>
          <a:p>
            <a:pPr algn="l"/>
            <a:r>
              <a:rPr lang="en-US" sz="3600" dirty="0"/>
              <a:t>S3 Storage vs Local Storage</a:t>
            </a:r>
          </a:p>
        </p:txBody>
      </p:sp>
      <p:sp>
        <p:nvSpPr>
          <p:cNvPr id="3" name="Content Placeholder 2"/>
          <p:cNvSpPr>
            <a:spLocks noGrp="1"/>
          </p:cNvSpPr>
          <p:nvPr>
            <p:ph idx="1"/>
          </p:nvPr>
        </p:nvSpPr>
        <p:spPr>
          <a:xfrm>
            <a:off x="820273" y="1725006"/>
            <a:ext cx="4044341" cy="2411765"/>
          </a:xfrm>
        </p:spPr>
        <p:txBody>
          <a:bodyPr anchor="t">
            <a:normAutofit/>
          </a:bodyPr>
          <a:lstStyle/>
          <a:p>
            <a:pPr marL="0" indent="0">
              <a:buNone/>
              <a:defRPr sz="1800"/>
            </a:pPr>
            <a:r>
              <a:rPr lang="en-US" sz="1600" dirty="0"/>
              <a:t>Amazon S3 replaces local storage with a durable, globally available service.</a:t>
            </a:r>
          </a:p>
          <a:p>
            <a:pPr>
              <a:defRPr sz="1800"/>
            </a:pPr>
            <a:endParaRPr lang="en-US" sz="1600" dirty="0"/>
          </a:p>
          <a:p>
            <a:pPr marL="0" indent="0">
              <a:buNone/>
              <a:defRPr sz="1800"/>
            </a:pPr>
            <a:r>
              <a:rPr lang="en-US" sz="1800" b="1" dirty="0"/>
              <a:t>Advantages:</a:t>
            </a:r>
          </a:p>
          <a:p>
            <a:pPr>
              <a:defRPr sz="1800"/>
            </a:pPr>
            <a:r>
              <a:rPr lang="en-US" sz="1600" dirty="0"/>
              <a:t>High durability</a:t>
            </a:r>
          </a:p>
          <a:p>
            <a:pPr>
              <a:defRPr sz="1800"/>
            </a:pPr>
            <a:r>
              <a:rPr lang="en-US" sz="1600" dirty="0"/>
              <a:t>Versioning and backups</a:t>
            </a:r>
          </a:p>
          <a:p>
            <a:pPr>
              <a:defRPr sz="1800"/>
            </a:pPr>
            <a:r>
              <a:rPr lang="en-US" sz="1600" dirty="0"/>
              <a:t>Static website hosting for Angular frontend</a:t>
            </a:r>
          </a:p>
        </p:txBody>
      </p:sp>
      <p:cxnSp>
        <p:nvCxnSpPr>
          <p:cNvPr id="6" name="Straight Connector 5">
            <a:extLst>
              <a:ext uri="{FF2B5EF4-FFF2-40B4-BE49-F238E27FC236}">
                <a16:creationId xmlns:a16="http://schemas.microsoft.com/office/drawing/2014/main" id="{8807D736-1AF5-717B-623C-EF11833A11FA}"/>
              </a:ext>
            </a:extLst>
          </p:cNvPr>
          <p:cNvCxnSpPr>
            <a:cxnSpLocks/>
          </p:cNvCxnSpPr>
          <p:nvPr/>
        </p:nvCxnSpPr>
        <p:spPr>
          <a:xfrm>
            <a:off x="761238" y="1507337"/>
            <a:ext cx="5049840" cy="0"/>
          </a:xfrm>
          <a:prstGeom prst="line">
            <a:avLst/>
          </a:prstGeom>
        </p:spPr>
        <p:style>
          <a:lnRef idx="2">
            <a:schemeClr val="accent6"/>
          </a:lnRef>
          <a:fillRef idx="0">
            <a:schemeClr val="accent6"/>
          </a:fillRef>
          <a:effectRef idx="1">
            <a:schemeClr val="accent6"/>
          </a:effectRef>
          <a:fontRef idx="minor">
            <a:schemeClr val="tx1"/>
          </a:fontRef>
        </p:style>
      </p:cxnSp>
      <p:pic>
        <p:nvPicPr>
          <p:cNvPr id="8" name="Audio 7">
            <a:hlinkClick r:id="" action="ppaction://media"/>
            <a:extLst>
              <a:ext uri="{FF2B5EF4-FFF2-40B4-BE49-F238E27FC236}">
                <a16:creationId xmlns:a16="http://schemas.microsoft.com/office/drawing/2014/main" id="{1D1E8650-2EEA-B84B-06C3-673243C3ED4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8887">
        <p:random/>
      </p:transition>
    </mc:Choice>
    <mc:Fallback>
      <p:transition spd="slow" advTm="18887">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42" presetClass="entr" presetSubtype="0" fill="hold" nodeType="withEffect">
                                  <p:stCondLst>
                                    <p:cond delay="3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2000"/>
                                        <p:tgtEl>
                                          <p:spTgt spid="4"/>
                                        </p:tgtEl>
                                      </p:cBhvr>
                                    </p:animEffect>
                                    <p:anim calcmode="lin" valueType="num">
                                      <p:cBhvr>
                                        <p:cTn id="10" dur="2000" fill="hold"/>
                                        <p:tgtEl>
                                          <p:spTgt spid="4"/>
                                        </p:tgtEl>
                                        <p:attrNameLst>
                                          <p:attrName>ppt_x</p:attrName>
                                        </p:attrNameLst>
                                      </p:cBhvr>
                                      <p:tavLst>
                                        <p:tav tm="0">
                                          <p:val>
                                            <p:strVal val="#ppt_x"/>
                                          </p:val>
                                        </p:tav>
                                        <p:tav tm="100000">
                                          <p:val>
                                            <p:strVal val="#ppt_x"/>
                                          </p:val>
                                        </p:tav>
                                      </p:tavLst>
                                    </p:anim>
                                    <p:anim calcmode="lin" valueType="num">
                                      <p:cBhvr>
                                        <p:cTn id="11" dur="2000" fill="hold"/>
                                        <p:tgtEl>
                                          <p:spTgt spid="4"/>
                                        </p:tgtEl>
                                        <p:attrNameLst>
                                          <p:attrName>ppt_y</p:attrName>
                                        </p:attrNameLst>
                                      </p:cBhvr>
                                      <p:tavLst>
                                        <p:tav tm="0">
                                          <p:val>
                                            <p:strVal val="#ppt_y+.1"/>
                                          </p:val>
                                        </p:tav>
                                        <p:tav tm="100000">
                                          <p:val>
                                            <p:strVal val="#ppt_y"/>
                                          </p:val>
                                        </p:tav>
                                      </p:tavLst>
                                    </p:anim>
                                  </p:childTnLst>
                                </p:cTn>
                              </p:par>
                              <p:par>
                                <p:cTn id="12" presetID="2" presetClass="entr" presetSubtype="2" fill="hold" nodeType="withEffect">
                                  <p:stCondLst>
                                    <p:cond delay="600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2000" fill="hold"/>
                                        <p:tgtEl>
                                          <p:spTgt spid="5"/>
                                        </p:tgtEl>
                                        <p:attrNameLst>
                                          <p:attrName>ppt_x</p:attrName>
                                        </p:attrNameLst>
                                      </p:cBhvr>
                                      <p:tavLst>
                                        <p:tav tm="0">
                                          <p:val>
                                            <p:strVal val="1+#ppt_w/2"/>
                                          </p:val>
                                        </p:tav>
                                        <p:tav tm="100000">
                                          <p:val>
                                            <p:strVal val="#ppt_x"/>
                                          </p:val>
                                        </p:tav>
                                      </p:tavLst>
                                    </p:anim>
                                    <p:anim calcmode="lin" valueType="num">
                                      <p:cBhvr additive="base">
                                        <p:cTn id="15" dur="2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Fill">
            <a:extLst>
              <a:ext uri="{FF2B5EF4-FFF2-40B4-BE49-F238E27FC236}">
                <a16:creationId xmlns:a16="http://schemas.microsoft.com/office/drawing/2014/main" id="{913AE63C-D5B4-45D1-ACFC-648CFFCF9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Cover">
            <a:extLst>
              <a:ext uri="{FF2B5EF4-FFF2-40B4-BE49-F238E27FC236}">
                <a16:creationId xmlns:a16="http://schemas.microsoft.com/office/drawing/2014/main" id="{34DE9D20-D6C2-4834-9EE9-EC583F3FE5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6840C728-4E01-4237-82C8-9624DFA855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88" y="0"/>
            <a:ext cx="4548176" cy="6858000"/>
            <a:chOff x="651279" y="598259"/>
            <a:chExt cx="10889442" cy="5680742"/>
          </a:xfrm>
        </p:grpSpPr>
        <p:sp>
          <p:nvSpPr>
            <p:cNvPr id="15" name="Color">
              <a:extLst>
                <a:ext uri="{FF2B5EF4-FFF2-40B4-BE49-F238E27FC236}">
                  <a16:creationId xmlns:a16="http://schemas.microsoft.com/office/drawing/2014/main" id="{F1CFB22B-2D73-4F2C-953D-8C306B45B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lor">
              <a:extLst>
                <a:ext uri="{FF2B5EF4-FFF2-40B4-BE49-F238E27FC236}">
                  <a16:creationId xmlns:a16="http://schemas.microsoft.com/office/drawing/2014/main" id="{819F58A9-E813-4511-BEF2-5B65BB728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17">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9" name="Freeform: Shape 18">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540642" y="658099"/>
            <a:ext cx="3805776" cy="1189545"/>
          </a:xfrm>
        </p:spPr>
        <p:txBody>
          <a:bodyPr anchor="b">
            <a:normAutofit/>
          </a:bodyPr>
          <a:lstStyle/>
          <a:p>
            <a:pPr algn="l"/>
            <a:r>
              <a:rPr lang="en-US" sz="3600" dirty="0"/>
              <a:t>Integrating Lambda with API Gateway</a:t>
            </a:r>
          </a:p>
        </p:txBody>
      </p:sp>
      <p:sp>
        <p:nvSpPr>
          <p:cNvPr id="3" name="Content Placeholder 2"/>
          <p:cNvSpPr>
            <a:spLocks noGrp="1"/>
          </p:cNvSpPr>
          <p:nvPr>
            <p:ph idx="1"/>
          </p:nvPr>
        </p:nvSpPr>
        <p:spPr>
          <a:xfrm>
            <a:off x="540642" y="2201705"/>
            <a:ext cx="3805776" cy="2600167"/>
          </a:xfrm>
        </p:spPr>
        <p:txBody>
          <a:bodyPr anchor="t">
            <a:noAutofit/>
          </a:bodyPr>
          <a:lstStyle/>
          <a:p>
            <a:pPr marL="0" indent="0">
              <a:buNone/>
              <a:defRPr sz="1800"/>
            </a:pPr>
            <a:r>
              <a:rPr lang="en-US" sz="1600" dirty="0"/>
              <a:t>Lambda functions handle backend logic using Node.js.</a:t>
            </a:r>
          </a:p>
          <a:p>
            <a:pPr>
              <a:defRPr sz="1800"/>
            </a:pPr>
            <a:endParaRPr lang="en-US" sz="1600" dirty="0"/>
          </a:p>
          <a:p>
            <a:pPr marL="0" indent="0">
              <a:buNone/>
              <a:defRPr sz="1800"/>
            </a:pPr>
            <a:r>
              <a:rPr lang="en-US" sz="1800" b="1" dirty="0"/>
              <a:t>Integration Steps:</a:t>
            </a:r>
          </a:p>
          <a:p>
            <a:pPr marL="0" indent="0">
              <a:buNone/>
              <a:defRPr sz="1800"/>
            </a:pPr>
            <a:r>
              <a:rPr lang="en-US" sz="1600" dirty="0"/>
              <a:t>1. Create Lambda function for each route</a:t>
            </a:r>
          </a:p>
          <a:p>
            <a:pPr marL="0" indent="0">
              <a:buNone/>
              <a:defRPr sz="1800"/>
            </a:pPr>
            <a:r>
              <a:rPr lang="en-US" sz="1600" dirty="0"/>
              <a:t>2. Connect API Gateway endpoints</a:t>
            </a:r>
          </a:p>
          <a:p>
            <a:pPr marL="0" indent="0">
              <a:buNone/>
              <a:defRPr sz="1800"/>
            </a:pPr>
            <a:r>
              <a:rPr lang="en-US" sz="1600" dirty="0"/>
              <a:t>3. Configure IAM permissions</a:t>
            </a:r>
          </a:p>
          <a:p>
            <a:pPr marL="0" indent="0">
              <a:buNone/>
              <a:defRPr sz="1800"/>
            </a:pPr>
            <a:r>
              <a:rPr lang="en-US" sz="1600" dirty="0"/>
              <a:t>4. Deploy and test API integration</a:t>
            </a:r>
          </a:p>
        </p:txBody>
      </p:sp>
      <p:cxnSp>
        <p:nvCxnSpPr>
          <p:cNvPr id="11" name="Straight Connector 10">
            <a:extLst>
              <a:ext uri="{FF2B5EF4-FFF2-40B4-BE49-F238E27FC236}">
                <a16:creationId xmlns:a16="http://schemas.microsoft.com/office/drawing/2014/main" id="{12D87315-FE7C-6532-5E54-62D4AFF88C78}"/>
              </a:ext>
            </a:extLst>
          </p:cNvPr>
          <p:cNvCxnSpPr>
            <a:cxnSpLocks/>
          </p:cNvCxnSpPr>
          <p:nvPr/>
        </p:nvCxnSpPr>
        <p:spPr>
          <a:xfrm>
            <a:off x="589787" y="1778750"/>
            <a:ext cx="3664161" cy="0"/>
          </a:xfrm>
          <a:prstGeom prst="line">
            <a:avLst/>
          </a:prstGeom>
        </p:spPr>
        <p:style>
          <a:lnRef idx="2">
            <a:schemeClr val="accent6"/>
          </a:lnRef>
          <a:fillRef idx="0">
            <a:schemeClr val="accent6"/>
          </a:fillRef>
          <a:effectRef idx="1">
            <a:schemeClr val="accent6"/>
          </a:effectRef>
          <a:fontRef idx="minor">
            <a:schemeClr val="tx1"/>
          </a:fontRef>
        </p:style>
      </p:cxnSp>
      <p:pic>
        <p:nvPicPr>
          <p:cNvPr id="17" name="Picture 16" descr="A screenshot of a computer&#10;&#10;AI-generated content may be incorrect.">
            <a:extLst>
              <a:ext uri="{FF2B5EF4-FFF2-40B4-BE49-F238E27FC236}">
                <a16:creationId xmlns:a16="http://schemas.microsoft.com/office/drawing/2014/main" id="{455CDE4A-19B3-DAF6-48F0-29A70246E163}"/>
              </a:ext>
            </a:extLst>
          </p:cNvPr>
          <p:cNvPicPr>
            <a:picLocks noChangeAspect="1"/>
          </p:cNvPicPr>
          <p:nvPr/>
        </p:nvPicPr>
        <p:blipFill>
          <a:blip r:embed="rId5"/>
          <a:stretch>
            <a:fillRect/>
          </a:stretch>
        </p:blipFill>
        <p:spPr>
          <a:xfrm>
            <a:off x="4725304" y="4916556"/>
            <a:ext cx="4170217" cy="1671651"/>
          </a:xfrm>
          <a:prstGeom prst="rect">
            <a:avLst/>
          </a:prstGeom>
        </p:spPr>
      </p:pic>
      <p:pic>
        <p:nvPicPr>
          <p:cNvPr id="27" name="Picture 26" descr="A screen shot of a computer&#10;&#10;AI-generated content may be incorrect.">
            <a:extLst>
              <a:ext uri="{FF2B5EF4-FFF2-40B4-BE49-F238E27FC236}">
                <a16:creationId xmlns:a16="http://schemas.microsoft.com/office/drawing/2014/main" id="{8CCDC03E-E762-DEA5-F74D-BD11EC670208}"/>
              </a:ext>
            </a:extLst>
          </p:cNvPr>
          <p:cNvPicPr>
            <a:picLocks noChangeAspect="1"/>
          </p:cNvPicPr>
          <p:nvPr/>
        </p:nvPicPr>
        <p:blipFill>
          <a:blip r:embed="rId6"/>
          <a:stretch>
            <a:fillRect/>
          </a:stretch>
        </p:blipFill>
        <p:spPr>
          <a:xfrm>
            <a:off x="4719085" y="3190308"/>
            <a:ext cx="4170217" cy="1097355"/>
          </a:xfrm>
          <a:prstGeom prst="rect">
            <a:avLst/>
          </a:prstGeom>
        </p:spPr>
      </p:pic>
      <p:pic>
        <p:nvPicPr>
          <p:cNvPr id="28" name="Picture 27" descr="A screenshot of a computer&#10;&#10;AI-generated content may be incorrect.">
            <a:extLst>
              <a:ext uri="{FF2B5EF4-FFF2-40B4-BE49-F238E27FC236}">
                <a16:creationId xmlns:a16="http://schemas.microsoft.com/office/drawing/2014/main" id="{A7F790D0-3544-DDAC-3A62-6CC51A47A3C3}"/>
              </a:ext>
            </a:extLst>
          </p:cNvPr>
          <p:cNvPicPr>
            <a:picLocks noChangeAspect="1"/>
          </p:cNvPicPr>
          <p:nvPr/>
        </p:nvPicPr>
        <p:blipFill>
          <a:blip r:embed="rId7"/>
          <a:stretch>
            <a:fillRect/>
          </a:stretch>
        </p:blipFill>
        <p:spPr>
          <a:xfrm>
            <a:off x="4719086" y="738261"/>
            <a:ext cx="4170216" cy="1942091"/>
          </a:xfrm>
          <a:prstGeom prst="rect">
            <a:avLst/>
          </a:prstGeom>
        </p:spPr>
      </p:pic>
      <p:pic>
        <p:nvPicPr>
          <p:cNvPr id="5" name="Audio 4">
            <a:hlinkClick r:id="" action="ppaction://media"/>
            <a:extLst>
              <a:ext uri="{FF2B5EF4-FFF2-40B4-BE49-F238E27FC236}">
                <a16:creationId xmlns:a16="http://schemas.microsoft.com/office/drawing/2014/main" id="{9BC2F5F0-AC69-D517-10B9-B3C0826C40B0}"/>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21110">
        <p:random/>
      </p:transition>
    </mc:Choice>
    <mc:Fallback>
      <p:transition spd="slow" advTm="2111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47" presetClass="entr" presetSubtype="0" fill="hold" nodeType="withEffect">
                                  <p:stCondLst>
                                    <p:cond delay="3000"/>
                                  </p:stCondLst>
                                  <p:childTnLst>
                                    <p:set>
                                      <p:cBhvr>
                                        <p:cTn id="8" dur="1" fill="hold">
                                          <p:stCondLst>
                                            <p:cond delay="0"/>
                                          </p:stCondLst>
                                        </p:cTn>
                                        <p:tgtEl>
                                          <p:spTgt spid="28"/>
                                        </p:tgtEl>
                                        <p:attrNameLst>
                                          <p:attrName>style.visibility</p:attrName>
                                        </p:attrNameLst>
                                      </p:cBhvr>
                                      <p:to>
                                        <p:strVal val="visible"/>
                                      </p:to>
                                    </p:set>
                                    <p:animEffect transition="in" filter="fade">
                                      <p:cBhvr>
                                        <p:cTn id="9" dur="2000"/>
                                        <p:tgtEl>
                                          <p:spTgt spid="28"/>
                                        </p:tgtEl>
                                      </p:cBhvr>
                                    </p:animEffect>
                                    <p:anim calcmode="lin" valueType="num">
                                      <p:cBhvr>
                                        <p:cTn id="10" dur="2000" fill="hold"/>
                                        <p:tgtEl>
                                          <p:spTgt spid="28"/>
                                        </p:tgtEl>
                                        <p:attrNameLst>
                                          <p:attrName>ppt_x</p:attrName>
                                        </p:attrNameLst>
                                      </p:cBhvr>
                                      <p:tavLst>
                                        <p:tav tm="0">
                                          <p:val>
                                            <p:strVal val="#ppt_x"/>
                                          </p:val>
                                        </p:tav>
                                        <p:tav tm="100000">
                                          <p:val>
                                            <p:strVal val="#ppt_x"/>
                                          </p:val>
                                        </p:tav>
                                      </p:tavLst>
                                    </p:anim>
                                    <p:anim calcmode="lin" valueType="num">
                                      <p:cBhvr>
                                        <p:cTn id="11" dur="2000" fill="hold"/>
                                        <p:tgtEl>
                                          <p:spTgt spid="28"/>
                                        </p:tgtEl>
                                        <p:attrNameLst>
                                          <p:attrName>ppt_y</p:attrName>
                                        </p:attrNameLst>
                                      </p:cBhvr>
                                      <p:tavLst>
                                        <p:tav tm="0">
                                          <p:val>
                                            <p:strVal val="#ppt_y-.1"/>
                                          </p:val>
                                        </p:tav>
                                        <p:tav tm="100000">
                                          <p:val>
                                            <p:strVal val="#ppt_y"/>
                                          </p:val>
                                        </p:tav>
                                      </p:tavLst>
                                    </p:anim>
                                  </p:childTnLst>
                                </p:cTn>
                              </p:par>
                              <p:par>
                                <p:cTn id="12" presetID="2" presetClass="entr" presetSubtype="2" fill="hold" nodeType="withEffect">
                                  <p:stCondLst>
                                    <p:cond delay="5000"/>
                                  </p:stCondLst>
                                  <p:childTnLst>
                                    <p:set>
                                      <p:cBhvr>
                                        <p:cTn id="13" dur="1" fill="hold">
                                          <p:stCondLst>
                                            <p:cond delay="0"/>
                                          </p:stCondLst>
                                        </p:cTn>
                                        <p:tgtEl>
                                          <p:spTgt spid="27"/>
                                        </p:tgtEl>
                                        <p:attrNameLst>
                                          <p:attrName>style.visibility</p:attrName>
                                        </p:attrNameLst>
                                      </p:cBhvr>
                                      <p:to>
                                        <p:strVal val="visible"/>
                                      </p:to>
                                    </p:set>
                                    <p:anim calcmode="lin" valueType="num">
                                      <p:cBhvr additive="base">
                                        <p:cTn id="14" dur="2000" fill="hold"/>
                                        <p:tgtEl>
                                          <p:spTgt spid="27"/>
                                        </p:tgtEl>
                                        <p:attrNameLst>
                                          <p:attrName>ppt_x</p:attrName>
                                        </p:attrNameLst>
                                      </p:cBhvr>
                                      <p:tavLst>
                                        <p:tav tm="0">
                                          <p:val>
                                            <p:strVal val="1+#ppt_w/2"/>
                                          </p:val>
                                        </p:tav>
                                        <p:tav tm="100000">
                                          <p:val>
                                            <p:strVal val="#ppt_x"/>
                                          </p:val>
                                        </p:tav>
                                      </p:tavLst>
                                    </p:anim>
                                    <p:anim calcmode="lin" valueType="num">
                                      <p:cBhvr additive="base">
                                        <p:cTn id="15" dur="2000" fill="hold"/>
                                        <p:tgtEl>
                                          <p:spTgt spid="27"/>
                                        </p:tgtEl>
                                        <p:attrNameLst>
                                          <p:attrName>ppt_y</p:attrName>
                                        </p:attrNameLst>
                                      </p:cBhvr>
                                      <p:tavLst>
                                        <p:tav tm="0">
                                          <p:val>
                                            <p:strVal val="#ppt_y"/>
                                          </p:val>
                                        </p:tav>
                                        <p:tav tm="100000">
                                          <p:val>
                                            <p:strVal val="#ppt_y"/>
                                          </p:val>
                                        </p:tav>
                                      </p:tavLst>
                                    </p:anim>
                                  </p:childTnLst>
                                </p:cTn>
                              </p:par>
                              <p:par>
                                <p:cTn id="16" presetID="42" presetClass="entr" presetSubtype="0" fill="hold" nodeType="withEffect">
                                  <p:stCondLst>
                                    <p:cond delay="700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2000"/>
                                        <p:tgtEl>
                                          <p:spTgt spid="17"/>
                                        </p:tgtEl>
                                      </p:cBhvr>
                                    </p:animEffect>
                                    <p:anim calcmode="lin" valueType="num">
                                      <p:cBhvr>
                                        <p:cTn id="19" dur="2000" fill="hold"/>
                                        <p:tgtEl>
                                          <p:spTgt spid="17"/>
                                        </p:tgtEl>
                                        <p:attrNameLst>
                                          <p:attrName>ppt_x</p:attrName>
                                        </p:attrNameLst>
                                      </p:cBhvr>
                                      <p:tavLst>
                                        <p:tav tm="0">
                                          <p:val>
                                            <p:strVal val="#ppt_x"/>
                                          </p:val>
                                        </p:tav>
                                        <p:tav tm="100000">
                                          <p:val>
                                            <p:strVal val="#ppt_x"/>
                                          </p:val>
                                        </p:tav>
                                      </p:tavLst>
                                    </p:anim>
                                    <p:anim calcmode="lin" valueType="num">
                                      <p:cBhvr>
                                        <p:cTn id="20" dur="2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3420C89-0B09-4632-A4AF-3971D08BF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Cover">
            <a:extLst>
              <a:ext uri="{FF2B5EF4-FFF2-40B4-BE49-F238E27FC236}">
                <a16:creationId xmlns:a16="http://schemas.microsoft.com/office/drawing/2014/main" id="{4E5CBA61-BF74-40B4-A3A8-366BBA626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AC27E70C-5470-4262-B9CE-AE52C51CF4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2929"/>
            <a:ext cx="9141714" cy="3490956"/>
            <a:chOff x="651279" y="598259"/>
            <a:chExt cx="10889442" cy="5680742"/>
          </a:xfrm>
        </p:grpSpPr>
        <p:sp>
          <p:nvSpPr>
            <p:cNvPr id="14" name="Color">
              <a:extLst>
                <a:ext uri="{FF2B5EF4-FFF2-40B4-BE49-F238E27FC236}">
                  <a16:creationId xmlns:a16="http://schemas.microsoft.com/office/drawing/2014/main" id="{B5C7D35F-738C-47DF-AD6E-859806E46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lor">
              <a:extLst>
                <a:ext uri="{FF2B5EF4-FFF2-40B4-BE49-F238E27FC236}">
                  <a16:creationId xmlns:a16="http://schemas.microsoft.com/office/drawing/2014/main" id="{740F8C8B-E52F-46CF-89C7-51C6A037C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a:extLst>
              <a:ext uri="{FF2B5EF4-FFF2-40B4-BE49-F238E27FC236}">
                <a16:creationId xmlns:a16="http://schemas.microsoft.com/office/drawing/2014/main" id="{CAAB5907-C56D-36B3-CAE7-AB449B5F88F5}"/>
              </a:ext>
            </a:extLst>
          </p:cNvPr>
          <p:cNvPicPr>
            <a:picLocks noChangeAspect="1"/>
          </p:cNvPicPr>
          <p:nvPr/>
        </p:nvPicPr>
        <p:blipFill>
          <a:blip r:embed="rId5"/>
          <a:stretch>
            <a:fillRect/>
          </a:stretch>
        </p:blipFill>
        <p:spPr>
          <a:xfrm>
            <a:off x="4923665" y="2353574"/>
            <a:ext cx="3950915" cy="1866807"/>
          </a:xfrm>
          <a:prstGeom prst="rect">
            <a:avLst/>
          </a:prstGeom>
        </p:spPr>
      </p:pic>
      <p:grpSp>
        <p:nvGrpSpPr>
          <p:cNvPr id="17" name="Group 16">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18" name="Freeform: Shape 17">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589788" y="390740"/>
            <a:ext cx="5406822" cy="1367667"/>
          </a:xfrm>
        </p:spPr>
        <p:txBody>
          <a:bodyPr anchor="b">
            <a:normAutofit/>
          </a:bodyPr>
          <a:lstStyle/>
          <a:p>
            <a:pPr algn="l">
              <a:lnSpc>
                <a:spcPct val="90000"/>
              </a:lnSpc>
            </a:pPr>
            <a:r>
              <a:rPr lang="en-US" sz="3600" dirty="0"/>
              <a:t>Data Model Differences: MongoDB vs DynamoDB</a:t>
            </a:r>
          </a:p>
        </p:txBody>
      </p:sp>
      <p:sp>
        <p:nvSpPr>
          <p:cNvPr id="3" name="Content Placeholder 2"/>
          <p:cNvSpPr>
            <a:spLocks noGrp="1"/>
          </p:cNvSpPr>
          <p:nvPr>
            <p:ph idx="1"/>
          </p:nvPr>
        </p:nvSpPr>
        <p:spPr>
          <a:xfrm>
            <a:off x="553381" y="2207661"/>
            <a:ext cx="4269715" cy="2651110"/>
          </a:xfrm>
        </p:spPr>
        <p:txBody>
          <a:bodyPr anchor="ctr">
            <a:normAutofit/>
          </a:bodyPr>
          <a:lstStyle/>
          <a:p>
            <a:pPr marL="0" indent="0">
              <a:buNone/>
              <a:defRPr sz="1800"/>
            </a:pPr>
            <a:r>
              <a:rPr lang="en-US" sz="1600" dirty="0"/>
              <a:t>MongoDB uses flexible JSON documents, while DynamoDB uses key-value and document-based models.</a:t>
            </a:r>
          </a:p>
          <a:p>
            <a:pPr marL="0" indent="0">
              <a:buNone/>
              <a:defRPr sz="1800"/>
            </a:pPr>
            <a:endParaRPr lang="en-US" sz="1600" dirty="0"/>
          </a:p>
          <a:p>
            <a:pPr marL="0" indent="0">
              <a:buNone/>
              <a:defRPr sz="1800"/>
            </a:pPr>
            <a:r>
              <a:rPr lang="en-US" sz="1800" b="1" dirty="0"/>
              <a:t>In DynamoDB:</a:t>
            </a:r>
          </a:p>
          <a:p>
            <a:pPr>
              <a:defRPr sz="1800"/>
            </a:pPr>
            <a:r>
              <a:rPr lang="en-US" sz="1600" dirty="0"/>
              <a:t>Data is structured by partition and sort keys</a:t>
            </a:r>
          </a:p>
          <a:p>
            <a:pPr>
              <a:defRPr sz="1800"/>
            </a:pPr>
            <a:r>
              <a:rPr lang="en-US" sz="1600" dirty="0"/>
              <a:t>Queries use the AWS SDK</a:t>
            </a:r>
          </a:p>
          <a:p>
            <a:pPr>
              <a:defRPr sz="1800"/>
            </a:pPr>
            <a:r>
              <a:rPr lang="en-US" sz="1600" dirty="0"/>
              <a:t>No schema migrations required</a:t>
            </a:r>
          </a:p>
        </p:txBody>
      </p:sp>
      <p:pic>
        <p:nvPicPr>
          <p:cNvPr id="5" name="Picture 4">
            <a:extLst>
              <a:ext uri="{FF2B5EF4-FFF2-40B4-BE49-F238E27FC236}">
                <a16:creationId xmlns:a16="http://schemas.microsoft.com/office/drawing/2014/main" id="{C3BD9BFA-7ADB-4DA2-AA02-8350D6E861AF}"/>
              </a:ext>
            </a:extLst>
          </p:cNvPr>
          <p:cNvPicPr>
            <a:picLocks noChangeAspect="1"/>
          </p:cNvPicPr>
          <p:nvPr/>
        </p:nvPicPr>
        <p:blipFill>
          <a:blip r:embed="rId6"/>
          <a:stretch>
            <a:fillRect/>
          </a:stretch>
        </p:blipFill>
        <p:spPr>
          <a:xfrm>
            <a:off x="4923665" y="4602007"/>
            <a:ext cx="3925481" cy="1834827"/>
          </a:xfrm>
          <a:prstGeom prst="rect">
            <a:avLst/>
          </a:prstGeom>
        </p:spPr>
      </p:pic>
      <p:cxnSp>
        <p:nvCxnSpPr>
          <p:cNvPr id="6" name="Straight Connector 5">
            <a:extLst>
              <a:ext uri="{FF2B5EF4-FFF2-40B4-BE49-F238E27FC236}">
                <a16:creationId xmlns:a16="http://schemas.microsoft.com/office/drawing/2014/main" id="{9FBDB524-B28A-0AEF-1E3D-3029B95992CD}"/>
              </a:ext>
            </a:extLst>
          </p:cNvPr>
          <p:cNvCxnSpPr>
            <a:cxnSpLocks/>
          </p:cNvCxnSpPr>
          <p:nvPr/>
        </p:nvCxnSpPr>
        <p:spPr>
          <a:xfrm flipV="1">
            <a:off x="589788" y="1679403"/>
            <a:ext cx="4711083" cy="20343"/>
          </a:xfrm>
          <a:prstGeom prst="line">
            <a:avLst/>
          </a:prstGeom>
        </p:spPr>
        <p:style>
          <a:lnRef idx="2">
            <a:schemeClr val="accent6"/>
          </a:lnRef>
          <a:fillRef idx="0">
            <a:schemeClr val="accent6"/>
          </a:fillRef>
          <a:effectRef idx="1">
            <a:schemeClr val="accent6"/>
          </a:effectRef>
          <a:fontRef idx="minor">
            <a:schemeClr val="tx1"/>
          </a:fontRef>
        </p:style>
      </p:cxnSp>
      <p:pic>
        <p:nvPicPr>
          <p:cNvPr id="8" name="Picture 7" descr="A screenshot of a computer&#10;&#10;AI-generated content may be incorrect.">
            <a:extLst>
              <a:ext uri="{FF2B5EF4-FFF2-40B4-BE49-F238E27FC236}">
                <a16:creationId xmlns:a16="http://schemas.microsoft.com/office/drawing/2014/main" id="{65C73C0F-3C99-0ED1-1590-574EA6B2336A}"/>
              </a:ext>
            </a:extLst>
          </p:cNvPr>
          <p:cNvPicPr>
            <a:picLocks noChangeAspect="1"/>
          </p:cNvPicPr>
          <p:nvPr/>
        </p:nvPicPr>
        <p:blipFill>
          <a:blip r:embed="rId7"/>
          <a:stretch>
            <a:fillRect/>
          </a:stretch>
        </p:blipFill>
        <p:spPr>
          <a:xfrm>
            <a:off x="809309" y="4836072"/>
            <a:ext cx="3759200" cy="1638300"/>
          </a:xfrm>
          <a:prstGeom prst="rect">
            <a:avLst/>
          </a:prstGeom>
        </p:spPr>
      </p:pic>
      <p:pic>
        <p:nvPicPr>
          <p:cNvPr id="44" name="Audio 43">
            <a:hlinkClick r:id="" action="ppaction://media"/>
            <a:extLst>
              <a:ext uri="{FF2B5EF4-FFF2-40B4-BE49-F238E27FC236}">
                <a16:creationId xmlns:a16="http://schemas.microsoft.com/office/drawing/2014/main" id="{BDB03193-B5DB-EDAB-FEE1-146F596AB74E}"/>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7001">
        <p:random/>
      </p:transition>
    </mc:Choice>
    <mc:Fallback>
      <p:transition spd="slow" advTm="17001">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par>
                                <p:cTn id="7" presetID="42" presetClass="entr" presetSubtype="0" fill="hold" nodeType="withEffect">
                                  <p:stCondLst>
                                    <p:cond delay="3000"/>
                                  </p:stCondLst>
                                  <p:childTnLst>
                                    <p:set>
                                      <p:cBhvr>
                                        <p:cTn id="8" dur="1" fill="hold">
                                          <p:stCondLst>
                                            <p:cond delay="0"/>
                                          </p:stCondLst>
                                        </p:cTn>
                                        <p:tgtEl>
                                          <p:spTgt spid="8"/>
                                        </p:tgtEl>
                                        <p:attrNameLst>
                                          <p:attrName>style.visibility</p:attrName>
                                        </p:attrNameLst>
                                      </p:cBhvr>
                                      <p:to>
                                        <p:strVal val="visible"/>
                                      </p:to>
                                    </p:set>
                                    <p:animEffect transition="in" filter="fade">
                                      <p:cBhvr>
                                        <p:cTn id="9" dur="2000"/>
                                        <p:tgtEl>
                                          <p:spTgt spid="8"/>
                                        </p:tgtEl>
                                      </p:cBhvr>
                                    </p:animEffect>
                                    <p:anim calcmode="lin" valueType="num">
                                      <p:cBhvr>
                                        <p:cTn id="10" dur="2000" fill="hold"/>
                                        <p:tgtEl>
                                          <p:spTgt spid="8"/>
                                        </p:tgtEl>
                                        <p:attrNameLst>
                                          <p:attrName>ppt_x</p:attrName>
                                        </p:attrNameLst>
                                      </p:cBhvr>
                                      <p:tavLst>
                                        <p:tav tm="0">
                                          <p:val>
                                            <p:strVal val="#ppt_x"/>
                                          </p:val>
                                        </p:tav>
                                        <p:tav tm="100000">
                                          <p:val>
                                            <p:strVal val="#ppt_x"/>
                                          </p:val>
                                        </p:tav>
                                      </p:tavLst>
                                    </p:anim>
                                    <p:anim calcmode="lin" valueType="num">
                                      <p:cBhvr>
                                        <p:cTn id="11" dur="2000" fill="hold"/>
                                        <p:tgtEl>
                                          <p:spTgt spid="8"/>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500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2000"/>
                                        <p:tgtEl>
                                          <p:spTgt spid="5"/>
                                        </p:tgtEl>
                                      </p:cBhvr>
                                    </p:animEffect>
                                    <p:anim calcmode="lin" valueType="num">
                                      <p:cBhvr>
                                        <p:cTn id="15" dur="2000" fill="hold"/>
                                        <p:tgtEl>
                                          <p:spTgt spid="5"/>
                                        </p:tgtEl>
                                        <p:attrNameLst>
                                          <p:attrName>ppt_x</p:attrName>
                                        </p:attrNameLst>
                                      </p:cBhvr>
                                      <p:tavLst>
                                        <p:tav tm="0">
                                          <p:val>
                                            <p:strVal val="#ppt_x"/>
                                          </p:val>
                                        </p:tav>
                                        <p:tav tm="100000">
                                          <p:val>
                                            <p:strVal val="#ppt_x"/>
                                          </p:val>
                                        </p:tav>
                                      </p:tavLst>
                                    </p:anim>
                                    <p:anim calcmode="lin" valueType="num">
                                      <p:cBhvr>
                                        <p:cTn id="16" dur="2000" fill="hold"/>
                                        <p:tgtEl>
                                          <p:spTgt spid="5"/>
                                        </p:tgtEl>
                                        <p:attrNameLst>
                                          <p:attrName>ppt_y</p:attrName>
                                        </p:attrNameLst>
                                      </p:cBhvr>
                                      <p:tavLst>
                                        <p:tav tm="0">
                                          <p:val>
                                            <p:strVal val="#ppt_y+.1"/>
                                          </p:val>
                                        </p:tav>
                                        <p:tav tm="100000">
                                          <p:val>
                                            <p:strVal val="#ppt_y"/>
                                          </p:val>
                                        </p:tav>
                                      </p:tavLst>
                                    </p:anim>
                                  </p:childTnLst>
                                </p:cTn>
                              </p:par>
                              <p:par>
                                <p:cTn id="17" presetID="2" presetClass="entr" presetSubtype="1" fill="hold" nodeType="withEffect">
                                  <p:stCondLst>
                                    <p:cond delay="700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2000" fill="hold"/>
                                        <p:tgtEl>
                                          <p:spTgt spid="4"/>
                                        </p:tgtEl>
                                        <p:attrNameLst>
                                          <p:attrName>ppt_x</p:attrName>
                                        </p:attrNameLst>
                                      </p:cBhvr>
                                      <p:tavLst>
                                        <p:tav tm="0">
                                          <p:val>
                                            <p:strVal val="#ppt_x"/>
                                          </p:val>
                                        </p:tav>
                                        <p:tav tm="100000">
                                          <p:val>
                                            <p:strVal val="#ppt_x"/>
                                          </p:val>
                                        </p:tav>
                                      </p:tavLst>
                                    </p:anim>
                                    <p:anim calcmode="lin" valueType="num">
                                      <p:cBhvr additive="base">
                                        <p:cTn id="20" dur="20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4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8" y="0"/>
            <a:ext cx="914171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a:extLst>
              <a:ext uri="{FF2B5EF4-FFF2-40B4-BE49-F238E27FC236}">
                <a16:creationId xmlns:a16="http://schemas.microsoft.com/office/drawing/2014/main" id="{2DD5E267-EB6F-47DF-ABEF-2C1BED44DA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36" y="0"/>
            <a:ext cx="9141711" cy="6858000"/>
            <a:chOff x="-2848" y="0"/>
            <a:chExt cx="12188949" cy="6858000"/>
          </a:xfrm>
        </p:grpSpPr>
        <p:sp>
          <p:nvSpPr>
            <p:cNvPr id="12" name="Color Cover">
              <a:extLst>
                <a:ext uri="{FF2B5EF4-FFF2-40B4-BE49-F238E27FC236}">
                  <a16:creationId xmlns:a16="http://schemas.microsoft.com/office/drawing/2014/main" id="{4BA86AA3-0623-4268-861E-ADA01A7C0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lor Cover">
              <a:extLst>
                <a:ext uri="{FF2B5EF4-FFF2-40B4-BE49-F238E27FC236}">
                  <a16:creationId xmlns:a16="http://schemas.microsoft.com/office/drawing/2014/main" id="{72692EF2-4C1F-4ED7-9C00-6CF92783E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66828D02-A05D-412B-9F20-B68E970B9F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8459" y="598259"/>
            <a:ext cx="8167081" cy="5680742"/>
            <a:chOff x="651279" y="598259"/>
            <a:chExt cx="10889442" cy="5680742"/>
          </a:xfrm>
        </p:grpSpPr>
        <p:sp>
          <p:nvSpPr>
            <p:cNvPr id="16" name="Color">
              <a:extLst>
                <a:ext uri="{FF2B5EF4-FFF2-40B4-BE49-F238E27FC236}">
                  <a16:creationId xmlns:a16="http://schemas.microsoft.com/office/drawing/2014/main" id="{A1A8E50E-11DE-480E-A93B-F503760BC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Color">
              <a:extLst>
                <a:ext uri="{FF2B5EF4-FFF2-40B4-BE49-F238E27FC236}">
                  <a16:creationId xmlns:a16="http://schemas.microsoft.com/office/drawing/2014/main" id="{D2E2EE99-89A4-435B-B61A-3C8B5B2B2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A screen shot of a computer code&#10;&#10;AI-generated content may be incorrect.">
            <a:extLst>
              <a:ext uri="{FF2B5EF4-FFF2-40B4-BE49-F238E27FC236}">
                <a16:creationId xmlns:a16="http://schemas.microsoft.com/office/drawing/2014/main" id="{30836D24-FC82-6D4C-B3E2-4D18BACF5E85}"/>
              </a:ext>
            </a:extLst>
          </p:cNvPr>
          <p:cNvPicPr>
            <a:picLocks noChangeAspect="1"/>
          </p:cNvPicPr>
          <p:nvPr/>
        </p:nvPicPr>
        <p:blipFill>
          <a:blip r:embed="rId5"/>
          <a:stretch>
            <a:fillRect/>
          </a:stretch>
        </p:blipFill>
        <p:spPr>
          <a:xfrm>
            <a:off x="3480899" y="3644348"/>
            <a:ext cx="4813063" cy="2406532"/>
          </a:xfrm>
          <a:prstGeom prst="rect">
            <a:avLst/>
          </a:prstGeom>
        </p:spPr>
      </p:pic>
      <p:grpSp>
        <p:nvGrpSpPr>
          <p:cNvPr id="19" name="Group 1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6858000"/>
            <a:chOff x="0" y="0"/>
            <a:chExt cx="12188952" cy="6858000"/>
          </a:xfrm>
        </p:grpSpPr>
        <p:sp>
          <p:nvSpPr>
            <p:cNvPr id="20" name="Freeform: Shape 1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title"/>
          </p:nvPr>
        </p:nvSpPr>
        <p:spPr>
          <a:xfrm>
            <a:off x="718654" y="912480"/>
            <a:ext cx="5169110" cy="655984"/>
          </a:xfrm>
        </p:spPr>
        <p:txBody>
          <a:bodyPr anchor="b">
            <a:normAutofit/>
          </a:bodyPr>
          <a:lstStyle/>
          <a:p>
            <a:pPr algn="l"/>
            <a:r>
              <a:rPr lang="en-US" sz="3600" dirty="0"/>
              <a:t>Scalability and Elasticity</a:t>
            </a:r>
          </a:p>
        </p:txBody>
      </p:sp>
      <p:sp>
        <p:nvSpPr>
          <p:cNvPr id="3" name="Content Placeholder 2"/>
          <p:cNvSpPr>
            <a:spLocks noGrp="1"/>
          </p:cNvSpPr>
          <p:nvPr>
            <p:ph idx="1"/>
          </p:nvPr>
        </p:nvSpPr>
        <p:spPr>
          <a:xfrm>
            <a:off x="782642" y="1923491"/>
            <a:ext cx="4126161" cy="2573579"/>
          </a:xfrm>
        </p:spPr>
        <p:txBody>
          <a:bodyPr anchor="t">
            <a:normAutofit/>
          </a:bodyPr>
          <a:lstStyle/>
          <a:p>
            <a:pPr>
              <a:defRPr sz="1800"/>
            </a:pPr>
            <a:r>
              <a:rPr lang="en-US" sz="1600" dirty="0"/>
              <a:t>Elasticity allows AWS services to automatically scale up or down with user demand.</a:t>
            </a:r>
          </a:p>
          <a:p>
            <a:pPr>
              <a:defRPr sz="1800"/>
            </a:pPr>
            <a:endParaRPr lang="en-US" sz="1600" dirty="0"/>
          </a:p>
          <a:p>
            <a:pPr>
              <a:defRPr sz="1800"/>
            </a:pPr>
            <a:r>
              <a:rPr lang="en-US" sz="1600" dirty="0"/>
              <a:t>The pay-for-use model ensures cost efficiency—billing is based only on actual compute or storage usage.</a:t>
            </a:r>
          </a:p>
        </p:txBody>
      </p:sp>
      <p:cxnSp>
        <p:nvCxnSpPr>
          <p:cNvPr id="5" name="Straight Connector 4">
            <a:extLst>
              <a:ext uri="{FF2B5EF4-FFF2-40B4-BE49-F238E27FC236}">
                <a16:creationId xmlns:a16="http://schemas.microsoft.com/office/drawing/2014/main" id="{93FC1692-6667-C1CB-39E5-5245ED211B4E}"/>
              </a:ext>
            </a:extLst>
          </p:cNvPr>
          <p:cNvCxnSpPr>
            <a:cxnSpLocks/>
          </p:cNvCxnSpPr>
          <p:nvPr/>
        </p:nvCxnSpPr>
        <p:spPr>
          <a:xfrm>
            <a:off x="797504" y="1567341"/>
            <a:ext cx="4412907" cy="0"/>
          </a:xfrm>
          <a:prstGeom prst="line">
            <a:avLst/>
          </a:prstGeom>
        </p:spPr>
        <p:style>
          <a:lnRef idx="2">
            <a:schemeClr val="accent6"/>
          </a:lnRef>
          <a:fillRef idx="0">
            <a:schemeClr val="accent6"/>
          </a:fillRef>
          <a:effectRef idx="1">
            <a:schemeClr val="accent6"/>
          </a:effectRef>
          <a:fontRef idx="minor">
            <a:schemeClr val="tx1"/>
          </a:fontRef>
        </p:style>
      </p:cxnSp>
      <p:pic>
        <p:nvPicPr>
          <p:cNvPr id="46" name="Audio 45">
            <a:hlinkClick r:id="" action="ppaction://media"/>
            <a:extLst>
              <a:ext uri="{FF2B5EF4-FFF2-40B4-BE49-F238E27FC236}">
                <a16:creationId xmlns:a16="http://schemas.microsoft.com/office/drawing/2014/main" id="{B95E55AD-3C3F-3C9E-ED8C-B679AB49C59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500" advTm="15089">
        <p:random/>
      </p:transition>
    </mc:Choice>
    <mc:Fallback>
      <p:transition spd="slow" advTm="1508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par>
                                <p:cTn id="7" presetID="42" presetClass="entr" presetSubtype="0" fill="hold" nodeType="withEffect">
                                  <p:stCondLst>
                                    <p:cond delay="4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2000"/>
                                        <p:tgtEl>
                                          <p:spTgt spid="4"/>
                                        </p:tgtEl>
                                      </p:cBhvr>
                                    </p:animEffect>
                                    <p:anim calcmode="lin" valueType="num">
                                      <p:cBhvr>
                                        <p:cTn id="10" dur="2000" fill="hold"/>
                                        <p:tgtEl>
                                          <p:spTgt spid="4"/>
                                        </p:tgtEl>
                                        <p:attrNameLst>
                                          <p:attrName>ppt_x</p:attrName>
                                        </p:attrNameLst>
                                      </p:cBhvr>
                                      <p:tavLst>
                                        <p:tav tm="0">
                                          <p:val>
                                            <p:strVal val="#ppt_x"/>
                                          </p:val>
                                        </p:tav>
                                        <p:tav tm="100000">
                                          <p:val>
                                            <p:strVal val="#ppt_x"/>
                                          </p:val>
                                        </p:tav>
                                      </p:tavLst>
                                    </p:anim>
                                    <p:anim calcmode="lin" valueType="num">
                                      <p:cBhvr>
                                        <p:cTn id="11" dur="2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2232</TotalTime>
  <Words>928</Words>
  <Application>Microsoft Office PowerPoint</Application>
  <PresentationFormat>On-screen Show (4:3)</PresentationFormat>
  <Paragraphs>96</Paragraphs>
  <Slides>12</Slides>
  <Notes>12</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Arial</vt:lpstr>
      <vt:lpstr>Calibri</vt:lpstr>
      <vt:lpstr>Office Theme</vt:lpstr>
      <vt:lpstr>CS 470 Project Two: Conference Presentation Cloud Development</vt:lpstr>
      <vt:lpstr>Purpose &amp; Overview</vt:lpstr>
      <vt:lpstr>From Local Stack to Containers</vt:lpstr>
      <vt:lpstr>Tools for Containerization</vt:lpstr>
      <vt:lpstr>Understanding Serverless Architecture</vt:lpstr>
      <vt:lpstr>S3 Storage vs Local Storage</vt:lpstr>
      <vt:lpstr>Integrating Lambda with API Gateway</vt:lpstr>
      <vt:lpstr>Data Model Differences: MongoDB vs DynamoDB</vt:lpstr>
      <vt:lpstr>Scalability and Elasticity</vt:lpstr>
      <vt:lpstr>IAM Roles and Policies</vt:lpstr>
      <vt:lpstr>Securing Cloud Connections</vt:lpstr>
      <vt:lpstr>Key Takeaways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July Wellman</dc:creator>
  <cp:keywords/>
  <dc:description>generated using python-pptx</dc:description>
  <cp:lastModifiedBy>July Wellman</cp:lastModifiedBy>
  <cp:revision>2</cp:revision>
  <dcterms:created xsi:type="dcterms:W3CDTF">2013-01-27T09:14:16Z</dcterms:created>
  <dcterms:modified xsi:type="dcterms:W3CDTF">2025-10-15T15:48:00Z</dcterms:modified>
  <cp:category/>
</cp:coreProperties>
</file>

<file path=docProps/thumbnail.jpeg>
</file>